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56"/>
  </p:notesMasterIdLst>
  <p:sldIdLst>
    <p:sldId id="256" r:id="rId3"/>
    <p:sldId id="257" r:id="rId4"/>
    <p:sldId id="404" r:id="rId5"/>
    <p:sldId id="259" r:id="rId6"/>
    <p:sldId id="406" r:id="rId7"/>
    <p:sldId id="261" r:id="rId8"/>
    <p:sldId id="405" r:id="rId9"/>
    <p:sldId id="371" r:id="rId10"/>
    <p:sldId id="372" r:id="rId11"/>
    <p:sldId id="262" r:id="rId12"/>
    <p:sldId id="373" r:id="rId13"/>
    <p:sldId id="377" r:id="rId14"/>
    <p:sldId id="378" r:id="rId15"/>
    <p:sldId id="380" r:id="rId16"/>
    <p:sldId id="379" r:id="rId17"/>
    <p:sldId id="381" r:id="rId18"/>
    <p:sldId id="382" r:id="rId19"/>
    <p:sldId id="374" r:id="rId20"/>
    <p:sldId id="264" r:id="rId21"/>
    <p:sldId id="375" r:id="rId22"/>
    <p:sldId id="270" r:id="rId23"/>
    <p:sldId id="271" r:id="rId24"/>
    <p:sldId id="272" r:id="rId25"/>
    <p:sldId id="383" r:id="rId26"/>
    <p:sldId id="279" r:id="rId27"/>
    <p:sldId id="387" r:id="rId28"/>
    <p:sldId id="278" r:id="rId29"/>
    <p:sldId id="281" r:id="rId30"/>
    <p:sldId id="283" r:id="rId31"/>
    <p:sldId id="384" r:id="rId32"/>
    <p:sldId id="385" r:id="rId33"/>
    <p:sldId id="389" r:id="rId34"/>
    <p:sldId id="388" r:id="rId35"/>
    <p:sldId id="390" r:id="rId36"/>
    <p:sldId id="391" r:id="rId37"/>
    <p:sldId id="393" r:id="rId38"/>
    <p:sldId id="394" r:id="rId39"/>
    <p:sldId id="284" r:id="rId40"/>
    <p:sldId id="376" r:id="rId41"/>
    <p:sldId id="396" r:id="rId42"/>
    <p:sldId id="399" r:id="rId43"/>
    <p:sldId id="400" r:id="rId44"/>
    <p:sldId id="398" r:id="rId45"/>
    <p:sldId id="407" r:id="rId46"/>
    <p:sldId id="403" r:id="rId47"/>
    <p:sldId id="401" r:id="rId48"/>
    <p:sldId id="402" r:id="rId49"/>
    <p:sldId id="408" r:id="rId50"/>
    <p:sldId id="395" r:id="rId51"/>
    <p:sldId id="285" r:id="rId52"/>
    <p:sldId id="286" r:id="rId53"/>
    <p:sldId id="287" r:id="rId54"/>
    <p:sldId id="288" r:id="rId55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3"/>
    <p:restoredTop sz="94719"/>
  </p:normalViewPr>
  <p:slideViewPr>
    <p:cSldViewPr snapToGrid="0">
      <p:cViewPr varScale="1">
        <p:scale>
          <a:sx n="196" d="100"/>
          <a:sy n="196" d="100"/>
        </p:scale>
        <p:origin x="728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31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4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98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10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83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313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612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082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2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553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25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astapi_net:5002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729380/" TargetMode="External"/><Relationship Id="rId3" Type="http://schemas.openxmlformats.org/officeDocument/2006/relationships/hyperlink" Target="https://habr.com/ru/companies/ruvds/articles/438796/" TargetMode="External"/><Relationship Id="rId7" Type="http://schemas.openxmlformats.org/officeDocument/2006/relationships/hyperlink" Target="https://habr.com/ru/articles/54891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ies/first/articles/702168/" TargetMode="External"/><Relationship Id="rId11" Type="http://schemas.openxmlformats.org/officeDocument/2006/relationships/hyperlink" Target="https://habr.com/ru/articles/346306/" TargetMode="External"/><Relationship Id="rId5" Type="http://schemas.openxmlformats.org/officeDocument/2006/relationships/hyperlink" Target="https://habr.com/ru/companies/evrone/articles/716630/" TargetMode="External"/><Relationship Id="rId10" Type="http://schemas.openxmlformats.org/officeDocument/2006/relationships/hyperlink" Target="https://habr.com/ru/companies/otus/articles/731854/" TargetMode="External"/><Relationship Id="rId4" Type="http://schemas.openxmlformats.org/officeDocument/2006/relationships/hyperlink" Target="https://habr.com/ru/companies/flant/articles/336654/" TargetMode="External"/><Relationship Id="rId9" Type="http://schemas.openxmlformats.org/officeDocument/2006/relationships/hyperlink" Target="https://habr.com/ru/companies/ruvds/articles/45031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50193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Recommendation Systems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 err="1"/>
              <a:t>Docker</a:t>
            </a:r>
            <a:r>
              <a:rPr lang="ru-RU" sz="3200" dirty="0"/>
              <a:t>: </a:t>
            </a:r>
            <a:r>
              <a:rPr lang="ru-RU" sz="3200" b="0" dirty="0"/>
              <a:t>Структура, применение, </a:t>
            </a:r>
            <a:r>
              <a:rPr lang="ru-RU" sz="3200" b="0" dirty="0" err="1"/>
              <a:t>деплой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Docker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vs containerization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C84F0-90B0-3246-B787-1D5AE763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18"/>
            <a:ext cx="9144000" cy="33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AFC7-8250-6142-8E2B-EE957420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Механизмы контейнеризации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F096E-984E-304A-93B5-06724E03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13" y="1095785"/>
            <a:ext cx="2191155" cy="151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0C477A-51AF-8F42-B1C9-52911B47C24E}"/>
              </a:ext>
            </a:extLst>
          </p:cNvPr>
          <p:cNvSpPr txBox="1"/>
          <p:nvPr/>
        </p:nvSpPr>
        <p:spPr>
          <a:xfrm>
            <a:off x="622570" y="1699795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chroot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AB943-3A93-2A47-9AB8-9EDD7F5F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444" y="1005448"/>
            <a:ext cx="2579001" cy="1388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145C1-7225-0845-8FE6-115BD595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0" y="3233482"/>
            <a:ext cx="2717260" cy="1838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BBCBA-4CF4-3F4F-B7AC-498D54151D5F}"/>
              </a:ext>
            </a:extLst>
          </p:cNvPr>
          <p:cNvSpPr txBox="1"/>
          <p:nvPr/>
        </p:nvSpPr>
        <p:spPr>
          <a:xfrm>
            <a:off x="1163508" y="2920866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systemd-nspawn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80D70-9945-C148-9B59-4488E26C2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289" y="1142367"/>
            <a:ext cx="1622178" cy="1320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69CFD-DFAD-7043-80EE-4B74DAB8F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712" y="2363146"/>
            <a:ext cx="3371575" cy="27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67FE-39E2-D44F-A19D-46490D9A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3B9E5-1CF3-6F4A-9DE0-2561B317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754" y="752732"/>
            <a:ext cx="4060044" cy="4060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6465A-E9FA-6D46-93AD-722049EB5888}"/>
              </a:ext>
            </a:extLst>
          </p:cNvPr>
          <p:cNvSpPr txBox="1"/>
          <p:nvPr/>
        </p:nvSpPr>
        <p:spPr>
          <a:xfrm>
            <a:off x="447472" y="1628592"/>
            <a:ext cx="3767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</a:rPr>
              <a:t>Chroot – </a:t>
            </a:r>
            <a:r>
              <a:rPr lang="ru-RU" sz="1800" dirty="0">
                <a:effectLst/>
                <a:latin typeface="Roboto" panose="02000000000000000000" pitchFamily="2" charset="0"/>
              </a:rPr>
              <a:t>от англ. 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change root </a:t>
            </a:r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смена корневого каталога</a:t>
            </a:r>
          </a:p>
          <a:p>
            <a:r>
              <a:rPr lang="ru-RU" sz="1800" dirty="0">
                <a:effectLst/>
                <a:latin typeface="Roboto" panose="02000000000000000000" pitchFamily="2" charset="0"/>
              </a:rPr>
              <a:t> </a:t>
            </a:r>
            <a:endParaRPr lang="ru-RU" dirty="0"/>
          </a:p>
          <a:p>
            <a:r>
              <a:rPr lang="ru-RU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latin typeface="Roboto" panose="02000000000000000000" pitchFamily="2" charset="0"/>
              </a:rPr>
              <a:t>э</a:t>
            </a:r>
            <a:r>
              <a:rPr lang="ru-RU" sz="1800" dirty="0">
                <a:effectLst/>
                <a:latin typeface="Roboto" panose="02000000000000000000" pitchFamily="2" charset="0"/>
              </a:rPr>
              <a:t>то утилита в </a:t>
            </a:r>
            <a:r>
              <a:rPr lang="en-US" sz="1800" dirty="0">
                <a:effectLst/>
                <a:latin typeface="Roboto" panose="02000000000000000000" pitchFamily="2" charset="0"/>
              </a:rPr>
              <a:t>Unix-</a:t>
            </a:r>
            <a:r>
              <a:rPr lang="ru-RU" sz="1800" dirty="0">
                <a:effectLst/>
                <a:latin typeface="Roboto" panose="02000000000000000000" pitchFamily="2" charset="0"/>
              </a:rPr>
              <a:t>подобн</a:t>
            </a:r>
            <a:r>
              <a:rPr lang="ru-RU" sz="1800" dirty="0">
                <a:latin typeface="Roboto" panose="02000000000000000000" pitchFamily="2" charset="0"/>
              </a:rPr>
              <a:t>ы</a:t>
            </a:r>
            <a:r>
              <a:rPr lang="ru-RU" sz="1800" dirty="0">
                <a:effectLst/>
                <a:latin typeface="Roboto" panose="02000000000000000000" pitchFamily="2" charset="0"/>
              </a:rPr>
              <a:t>х системах, которая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позволяет изменить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корневой каталог процесса на другой каталог в файловой системе.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07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CE87-CD9F-714D-823C-0FF280E1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systemd-nspawn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123F9-A001-7948-830E-F34C0A435A95}"/>
              </a:ext>
            </a:extLst>
          </p:cNvPr>
          <p:cNvSpPr txBox="1"/>
          <p:nvPr/>
        </p:nvSpPr>
        <p:spPr>
          <a:xfrm>
            <a:off x="500550" y="1718553"/>
            <a:ext cx="42335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Roboto" panose="02000000000000000000" pitchFamily="2" charset="0"/>
              </a:rPr>
              <a:t>systemd-nspawn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endParaRPr lang="en-US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ru-RU" sz="1800" dirty="0">
                <a:effectLst/>
                <a:latin typeface="Roboto" panose="02000000000000000000" pitchFamily="2" charset="0"/>
              </a:rPr>
              <a:t>это утилита виртуализации на уровне операционной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входящая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 состав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инициализации </a:t>
            </a:r>
            <a:r>
              <a:rPr lang="en-US" sz="1800" dirty="0" err="1">
                <a:effectLst/>
                <a:latin typeface="Roboto" panose="02000000000000000000" pitchFamily="2" charset="0"/>
              </a:rPr>
              <a:t>systemd</a:t>
            </a:r>
            <a:r>
              <a:rPr lang="en-US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 </a:t>
            </a:r>
            <a:r>
              <a:rPr lang="en-US" sz="1800" dirty="0">
                <a:effectLst/>
                <a:latin typeface="Roboto" panose="02000000000000000000" pitchFamily="2" charset="0"/>
              </a:rPr>
              <a:t>Linux. </a:t>
            </a:r>
            <a:endParaRPr lang="ru-RU" sz="1800" dirty="0">
              <a:effectLst/>
              <a:latin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sz="1800" b="1" dirty="0" err="1">
                <a:effectLst/>
                <a:latin typeface="Roboto" panose="02000000000000000000" pitchFamily="2" charset="0"/>
              </a:rPr>
              <a:t>systemd-nspawn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похож на команду </a:t>
            </a:r>
            <a:r>
              <a:rPr lang="en-US" sz="1800" i="1" dirty="0">
                <a:effectLst/>
                <a:latin typeface="Roboto" panose="02000000000000000000" pitchFamily="2" charset="0"/>
              </a:rPr>
              <a:t>chroot</a:t>
            </a:r>
            <a:r>
              <a:rPr lang="en-US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но обеспечивает лучшую изоляцию конте</a:t>
            </a:r>
            <a:r>
              <a:rPr lang="ru-RU" sz="1800" dirty="0">
                <a:latin typeface="Roboto" panose="02000000000000000000" pitchFamily="2" charset="0"/>
              </a:rPr>
              <a:t>й</a:t>
            </a:r>
            <a:r>
              <a:rPr lang="ru-RU" sz="1800" dirty="0">
                <a:effectLst/>
                <a:latin typeface="Roboto" panose="02000000000000000000" pitchFamily="2" charset="0"/>
              </a:rPr>
              <a:t>нера от хост системы</a:t>
            </a:r>
            <a:endParaRPr lang="ru-RU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1A320-59CD-714C-A35F-3D459192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11" y="1579780"/>
            <a:ext cx="4383339" cy="29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5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D876-B228-1444-88EA-92473422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LXC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9B5F2-C8F4-1B46-9152-0C776640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9" t="10152" r="42616" b="8146"/>
          <a:stretch/>
        </p:blipFill>
        <p:spPr>
          <a:xfrm>
            <a:off x="1442795" y="421532"/>
            <a:ext cx="541647" cy="472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98FA65-DC8E-874F-AEBC-8D7BA15108EC}"/>
              </a:ext>
            </a:extLst>
          </p:cNvPr>
          <p:cNvSpPr txBox="1"/>
          <p:nvPr/>
        </p:nvSpPr>
        <p:spPr>
          <a:xfrm>
            <a:off x="551234" y="1586865"/>
            <a:ext cx="35992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</a:rPr>
              <a:t>от англ. 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Linux Containers</a:t>
            </a:r>
            <a:r>
              <a:rPr lang="en-US" sz="1800" dirty="0">
                <a:effectLst/>
                <a:latin typeface="Roboto" panose="02000000000000000000" pitchFamily="2" charset="0"/>
              </a:rPr>
              <a:t> – </a:t>
            </a:r>
            <a:endParaRPr lang="ru-RU" sz="180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  <a:p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технология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виртуализации на уровне операционной системы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для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изоляции процессов и ресурсов между различными приложениями и сервисами. 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9D054-5175-BE44-9E35-2D073D86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37" t="7727" r="4114" b="2513"/>
          <a:stretch/>
        </p:blipFill>
        <p:spPr>
          <a:xfrm>
            <a:off x="4831404" y="421531"/>
            <a:ext cx="3936460" cy="45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6C46-A300-6143-BEA7-4184EAB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3" y="0"/>
            <a:ext cx="4715078" cy="1315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B5BB4-3C47-3B4C-996D-763398AF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752" y="994755"/>
            <a:ext cx="4961091" cy="389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0502-BC52-BD48-87D8-58E9BC55FBA1}"/>
              </a:ext>
            </a:extLst>
          </p:cNvPr>
          <p:cNvSpPr txBox="1"/>
          <p:nvPr/>
        </p:nvSpPr>
        <p:spPr>
          <a:xfrm>
            <a:off x="557719" y="1979518"/>
            <a:ext cx="2678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Roboto" panose="02000000000000000000" pitchFamily="2" charset="0"/>
              </a:rPr>
              <a:t>podman</a:t>
            </a:r>
            <a:r>
              <a:rPr lang="en-US" sz="1800" b="1" dirty="0">
                <a:effectLst/>
                <a:latin typeface="Roboto" panose="02000000000000000000" pitchFamily="2" charset="0"/>
              </a:rPr>
              <a:t> </a:t>
            </a:r>
            <a:endParaRPr lang="ru-RU" sz="1800" b="1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  <a:p>
            <a:r>
              <a:rPr lang="en-US" sz="1800" dirty="0">
                <a:effectLst/>
                <a:latin typeface="Roboto" panose="02000000000000000000" pitchFamily="2" charset="0"/>
              </a:rPr>
              <a:t>- </a:t>
            </a:r>
            <a:r>
              <a:rPr lang="ru-RU" sz="1800" dirty="0">
                <a:effectLst/>
                <a:latin typeface="Roboto" panose="02000000000000000000" pitchFamily="2" charset="0"/>
              </a:rPr>
              <a:t>это утилита для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управления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контейнерами </a:t>
            </a:r>
            <a:br>
              <a:rPr lang="en-US" sz="1800" dirty="0">
                <a:effectLst/>
                <a:latin typeface="Roboto" panose="02000000000000000000" pitchFamily="2" charset="0"/>
              </a:rPr>
            </a:br>
            <a:r>
              <a:rPr lang="ru-RU" sz="1800" b="1" i="1" dirty="0">
                <a:effectLst/>
                <a:latin typeface="Roboto" panose="02000000000000000000" pitchFamily="2" charset="0"/>
              </a:rPr>
              <a:t>на базе </a:t>
            </a:r>
            <a:r>
              <a:rPr lang="en-US" sz="1800" b="1" i="1" dirty="0">
                <a:effectLst/>
                <a:latin typeface="Roboto" panose="02000000000000000000" pitchFamily="2" charset="0"/>
              </a:rPr>
              <a:t>Linux</a:t>
            </a:r>
            <a:r>
              <a:rPr lang="en-US" sz="1800" dirty="0">
                <a:effectLst/>
                <a:latin typeface="Roboto" panose="02000000000000000000" pitchFamily="2" charset="0"/>
              </a:rPr>
              <a:t>, </a:t>
            </a:r>
            <a:r>
              <a:rPr lang="ru-RU" sz="1800" dirty="0">
                <a:effectLst/>
                <a:latin typeface="Roboto" panose="02000000000000000000" pitchFamily="2" charset="0"/>
              </a:rPr>
              <a:t>которая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является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альтернативой </a:t>
            </a:r>
            <a:r>
              <a:rPr lang="en-US" sz="1800" dirty="0">
                <a:effectLst/>
                <a:latin typeface="Roboto" panose="02000000000000000000" pitchFamily="2" charset="0"/>
              </a:rPr>
              <a:t>Docker.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0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A2B05-3E77-624B-83E1-87ED35DF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6" y="128323"/>
            <a:ext cx="3391711" cy="805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A556-7999-684B-B20C-8C0103FF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6" y="1120437"/>
            <a:ext cx="3454400" cy="3175000"/>
          </a:xfrm>
          <a:prstGeom prst="rect">
            <a:avLst/>
          </a:prstGeom>
        </p:spPr>
      </p:pic>
      <p:pic>
        <p:nvPicPr>
          <p:cNvPr id="6" name="Google Shape;245;p40">
            <a:extLst>
              <a:ext uri="{FF2B5EF4-FFF2-40B4-BE49-F238E27FC236}">
                <a16:creationId xmlns:a16="http://schemas.microsoft.com/office/drawing/2014/main" id="{778E4B63-E93A-5B4E-AA45-CDB1E2F8B2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2136" y="1738008"/>
            <a:ext cx="5025958" cy="2440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43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B36FD-8933-EA4F-8648-6AF881E9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57"/>
          <a:stretch/>
        </p:blipFill>
        <p:spPr>
          <a:xfrm>
            <a:off x="0" y="0"/>
            <a:ext cx="9170490" cy="5143500"/>
          </a:xfrm>
          <a:prstGeom prst="rect">
            <a:avLst/>
          </a:prstGeom>
        </p:spPr>
      </p:pic>
      <p:sp>
        <p:nvSpPr>
          <p:cNvPr id="4" name="Google Shape;209;p38">
            <a:extLst>
              <a:ext uri="{FF2B5EF4-FFF2-40B4-BE49-F238E27FC236}">
                <a16:creationId xmlns:a16="http://schemas.microsoft.com/office/drawing/2014/main" id="{031FF106-1400-6740-80DE-B4549C27D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1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500550" y="1426624"/>
            <a:ext cx="6997530" cy="32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40132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Абстракция от </a:t>
            </a:r>
            <a:r>
              <a:rPr lang="ru-RU" sz="22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-системы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Легковесные изолированные окружения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Общие слои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 и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файловой системы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40132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Компоновка и предсказуемость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Простое управления зависимостями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Дистрибуцию и тиражируемость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Стандартизация описания окружения, сборки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sz="2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DDA54-EBBA-8348-B165-AF9DA099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16" y="339913"/>
            <a:ext cx="1892834" cy="15642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6BB8-A721-B14F-A3A6-CBAF857E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Unionfs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CEF88-892F-784A-B9A1-77B3AAE0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9" y="1900777"/>
            <a:ext cx="5918200" cy="181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A5CB7-32DF-5C41-BFAF-FB634386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25" y="1900777"/>
            <a:ext cx="2421466" cy="1816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1A723CE-A302-844F-82AA-3BB56E917E76}"/>
              </a:ext>
            </a:extLst>
          </p:cNvPr>
          <p:cNvSpPr/>
          <p:nvPr/>
        </p:nvSpPr>
        <p:spPr>
          <a:xfrm>
            <a:off x="6105909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AFA577-CE75-914F-830F-632001A079B9}"/>
              </a:ext>
            </a:extLst>
          </p:cNvPr>
          <p:cNvSpPr/>
          <p:nvPr/>
        </p:nvSpPr>
        <p:spPr>
          <a:xfrm>
            <a:off x="3780817" y="2571750"/>
            <a:ext cx="473413" cy="337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118B2-05DE-6444-A3C5-E868C072F600}"/>
              </a:ext>
            </a:extLst>
          </p:cNvPr>
          <p:cNvSpPr/>
          <p:nvPr/>
        </p:nvSpPr>
        <p:spPr>
          <a:xfrm>
            <a:off x="1698916" y="2565449"/>
            <a:ext cx="473413" cy="337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EAD1A59-18D4-D64E-8E2F-E38ED99ED8D1}"/>
              </a:ext>
            </a:extLst>
          </p:cNvPr>
          <p:cNvSpPr/>
          <p:nvPr/>
        </p:nvSpPr>
        <p:spPr>
          <a:xfrm>
            <a:off x="3933666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16F702A-752A-2A40-99E2-924CA6631C85}"/>
              </a:ext>
            </a:extLst>
          </p:cNvPr>
          <p:cNvSpPr/>
          <p:nvPr/>
        </p:nvSpPr>
        <p:spPr>
          <a:xfrm>
            <a:off x="1827221" y="2708307"/>
            <a:ext cx="356681" cy="201039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</a:t>
            </a:r>
            <a:r>
              <a:rPr lang="en-US" sz="3200" dirty="0"/>
              <a:t>image -&gt; Docker container</a:t>
            </a:r>
            <a:endParaRPr dirty="0"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601" y="1135380"/>
            <a:ext cx="6944797" cy="360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unionfs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252" y="1063464"/>
            <a:ext cx="7583496" cy="360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</a:t>
            </a:r>
            <a:r>
              <a:rPr lang="ru-RU" sz="3200" dirty="0" err="1"/>
              <a:t>unionfs</a:t>
            </a:r>
            <a:r>
              <a:rPr lang="ru-RU" sz="3200" dirty="0"/>
              <a:t> - пример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82EEB-78D6-9A44-AB4C-531FF258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945856"/>
            <a:ext cx="4147942" cy="4035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13DD4-8BB6-AC4C-959B-5334AD2F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307" y="945856"/>
            <a:ext cx="3684081" cy="674043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9ACCFC8-205B-174F-BE97-4BF99330F254}"/>
              </a:ext>
            </a:extLst>
          </p:cNvPr>
          <p:cNvSpPr/>
          <p:nvPr/>
        </p:nvSpPr>
        <p:spPr>
          <a:xfrm>
            <a:off x="4648492" y="1159457"/>
            <a:ext cx="649840" cy="460442"/>
          </a:xfrm>
          <a:custGeom>
            <a:avLst/>
            <a:gdLst>
              <a:gd name="connsiteX0" fmla="*/ 0 w 642026"/>
              <a:gd name="connsiteY0" fmla="*/ 460442 h 460442"/>
              <a:gd name="connsiteX1" fmla="*/ 6486 w 642026"/>
              <a:gd name="connsiteY1" fmla="*/ 0 h 460442"/>
              <a:gd name="connsiteX2" fmla="*/ 642026 w 642026"/>
              <a:gd name="connsiteY2" fmla="*/ 6485 h 460442"/>
              <a:gd name="connsiteX3" fmla="*/ 642026 w 642026"/>
              <a:gd name="connsiteY3" fmla="*/ 201038 h 460442"/>
              <a:gd name="connsiteX4" fmla="*/ 0 w 642026"/>
              <a:gd name="connsiteY4" fmla="*/ 460442 h 46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026" h="460442">
                <a:moveTo>
                  <a:pt x="0" y="460442"/>
                </a:moveTo>
                <a:lnTo>
                  <a:pt x="6486" y="0"/>
                </a:lnTo>
                <a:lnTo>
                  <a:pt x="642026" y="6485"/>
                </a:lnTo>
                <a:lnTo>
                  <a:pt x="642026" y="201038"/>
                </a:lnTo>
                <a:lnTo>
                  <a:pt x="0" y="4604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5AD5CB-11F1-AE42-BB72-C2C53A0A4757}"/>
              </a:ext>
            </a:extLst>
          </p:cNvPr>
          <p:cNvSpPr/>
          <p:nvPr/>
        </p:nvSpPr>
        <p:spPr>
          <a:xfrm>
            <a:off x="4647828" y="1371600"/>
            <a:ext cx="649840" cy="3584575"/>
          </a:xfrm>
          <a:custGeom>
            <a:avLst/>
            <a:gdLst>
              <a:gd name="connsiteX0" fmla="*/ 0 w 648511"/>
              <a:gd name="connsiteY0" fmla="*/ 259405 h 3579779"/>
              <a:gd name="connsiteX1" fmla="*/ 648511 w 648511"/>
              <a:gd name="connsiteY1" fmla="*/ 0 h 3579779"/>
              <a:gd name="connsiteX2" fmla="*/ 648511 w 648511"/>
              <a:gd name="connsiteY2" fmla="*/ 201039 h 3579779"/>
              <a:gd name="connsiteX3" fmla="*/ 0 w 648511"/>
              <a:gd name="connsiteY3" fmla="*/ 3579779 h 3579779"/>
              <a:gd name="connsiteX4" fmla="*/ 0 w 648511"/>
              <a:gd name="connsiteY4" fmla="*/ 259405 h 357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511" h="3579779">
                <a:moveTo>
                  <a:pt x="0" y="259405"/>
                </a:moveTo>
                <a:lnTo>
                  <a:pt x="648511" y="0"/>
                </a:lnTo>
                <a:lnTo>
                  <a:pt x="648511" y="201039"/>
                </a:lnTo>
                <a:lnTo>
                  <a:pt x="0" y="3579779"/>
                </a:lnTo>
                <a:lnTo>
                  <a:pt x="0" y="259405"/>
                </a:lnTo>
                <a:close/>
              </a:path>
            </a:pathLst>
          </a:custGeom>
          <a:solidFill>
            <a:srgbClr val="E5F3FD"/>
          </a:solidFill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384FDB-DE68-0644-B3B1-BAF7AC4620C2}"/>
              </a:ext>
            </a:extLst>
          </p:cNvPr>
          <p:cNvSpPr/>
          <p:nvPr/>
        </p:nvSpPr>
        <p:spPr>
          <a:xfrm>
            <a:off x="505048" y="1630265"/>
            <a:ext cx="4143443" cy="3351106"/>
          </a:xfrm>
          <a:custGeom>
            <a:avLst/>
            <a:gdLst>
              <a:gd name="connsiteX0" fmla="*/ 4146697 w 4152013"/>
              <a:gd name="connsiteY0" fmla="*/ 0 h 3354572"/>
              <a:gd name="connsiteX1" fmla="*/ 5316 w 4152013"/>
              <a:gd name="connsiteY1" fmla="*/ 21265 h 3354572"/>
              <a:gd name="connsiteX2" fmla="*/ 0 w 4152013"/>
              <a:gd name="connsiteY2" fmla="*/ 3354572 h 3354572"/>
              <a:gd name="connsiteX3" fmla="*/ 4152013 w 4152013"/>
              <a:gd name="connsiteY3" fmla="*/ 3338623 h 3354572"/>
              <a:gd name="connsiteX4" fmla="*/ 4146697 w 4152013"/>
              <a:gd name="connsiteY4" fmla="*/ 0 h 335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013" h="3354572">
                <a:moveTo>
                  <a:pt x="4146697" y="0"/>
                </a:moveTo>
                <a:lnTo>
                  <a:pt x="5316" y="21265"/>
                </a:lnTo>
                <a:lnTo>
                  <a:pt x="0" y="3354572"/>
                </a:lnTo>
                <a:lnTo>
                  <a:pt x="4152013" y="3338623"/>
                </a:lnTo>
                <a:lnTo>
                  <a:pt x="4146697" y="0"/>
                </a:lnTo>
                <a:close/>
              </a:path>
            </a:pathLst>
          </a:custGeom>
          <a:noFill/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FB817-282D-8B4A-84AA-8395CF33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73" y="330724"/>
            <a:ext cx="2275077" cy="1419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181DA-8D45-8A46-A1A9-CB9E65C8BF67}"/>
              </a:ext>
            </a:extLst>
          </p:cNvPr>
          <p:cNvSpPr txBox="1"/>
          <p:nvPr/>
        </p:nvSpPr>
        <p:spPr>
          <a:xfrm>
            <a:off x="500549" y="1176211"/>
            <a:ext cx="5356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</a:rPr>
              <a:t>Позволяют отделить</a:t>
            </a:r>
            <a:r>
              <a:rPr lang="en-TR" sz="1800" dirty="0">
                <a:effectLst/>
                <a:latin typeface="Roboto" panose="02000000000000000000" pitchFamily="2" charset="0"/>
              </a:rPr>
              <a:t> </a:t>
            </a:r>
            <a:r>
              <a:rPr lang="ru-RU" sz="1800" dirty="0">
                <a:effectLst/>
                <a:latin typeface="Roboto" panose="02000000000000000000" pitchFamily="2" charset="0"/>
              </a:rPr>
              <a:t>жизненный цикл данных, которые он в себе хранит, от жизни самого контейнера, который эти данные создал 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88931-1B66-8B4F-B3CB-224CA43C6855}"/>
              </a:ext>
            </a:extLst>
          </p:cNvPr>
          <p:cNvSpPr txBox="1"/>
          <p:nvPr/>
        </p:nvSpPr>
        <p:spPr>
          <a:xfrm>
            <a:off x="500549" y="1999730"/>
            <a:ext cx="8191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Типы </a:t>
            </a:r>
            <a:r>
              <a:rPr lang="en-US" b="1" dirty="0"/>
              <a:t>volumes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Volumes - </a:t>
            </a:r>
            <a:r>
              <a:rPr lang="ru-RU" dirty="0"/>
              <a:t>тома управляемые </a:t>
            </a:r>
            <a:r>
              <a:rPr lang="en-US" dirty="0"/>
              <a:t>Docker'</a:t>
            </a:r>
            <a:r>
              <a:rPr lang="ru-RU" dirty="0"/>
              <a:t>ом. Другие процессы</a:t>
            </a:r>
            <a:r>
              <a:rPr lang="en-US" dirty="0"/>
              <a:t> </a:t>
            </a:r>
            <a:r>
              <a:rPr lang="ru-RU" dirty="0"/>
              <a:t>не должны</a:t>
            </a:r>
            <a:r>
              <a:rPr lang="en-US" dirty="0"/>
              <a:t> </a:t>
            </a:r>
            <a:r>
              <a:rPr lang="ru-RU" dirty="0"/>
              <a:t>иметь</a:t>
            </a:r>
            <a:r>
              <a:rPr lang="en-US" dirty="0"/>
              <a:t> </a:t>
            </a:r>
            <a:r>
              <a:rPr lang="ru-RU" dirty="0"/>
              <a:t>к ним доступ;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 mount - </a:t>
            </a:r>
            <a:r>
              <a:rPr lang="ru-RU" dirty="0"/>
              <a:t>директории в файловой системе. Любой процесс может получить</a:t>
            </a:r>
            <a:r>
              <a:rPr lang="en-US" dirty="0"/>
              <a:t> </a:t>
            </a:r>
            <a:r>
              <a:rPr lang="ru-RU" dirty="0"/>
              <a:t>к ним доступ;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tmpfs</a:t>
            </a:r>
            <a:r>
              <a:rPr lang="en-US" dirty="0"/>
              <a:t> - </a:t>
            </a:r>
            <a:r>
              <a:rPr lang="ru-RU" dirty="0"/>
              <a:t>тома расположенные в памяти хоста. Никогда не записываются</a:t>
            </a:r>
            <a:r>
              <a:rPr lang="en-US" dirty="0"/>
              <a:t> </a:t>
            </a:r>
            <a:r>
              <a:rPr lang="ru-RU" dirty="0"/>
              <a:t>на диск.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1F4648-9C56-304A-A5FD-6170525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19" y="3096282"/>
            <a:ext cx="4614747" cy="19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53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/>
              <a:t>Docker сеть Bridge network</a:t>
            </a:r>
            <a:endParaRPr/>
          </a:p>
        </p:txBody>
      </p:sp>
      <p:sp>
        <p:nvSpPr>
          <p:cNvPr id="328" name="Google Shape;328;p53"/>
          <p:cNvSpPr txBox="1"/>
          <p:nvPr/>
        </p:nvSpPr>
        <p:spPr>
          <a:xfrm>
            <a:off x="311700" y="1445980"/>
            <a:ext cx="8142900" cy="13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5080" lvl="0" indent="-2857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нужно отделить контейнер или группу контейнеров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5080" lvl="0" indent="-285750" algn="l" rtl="0">
              <a:lnSpc>
                <a:spcPct val="100699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Контейнер может быть подключен к нескольким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Bridge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сетям (без рестарта)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2011045" lvl="0" indent="-285750" algn="l" rtl="0">
              <a:lnSpc>
                <a:spcPct val="10069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Работает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98450" marR="2011045" lvl="0" indent="-285750" algn="l" rtl="0">
              <a:lnSpc>
                <a:spcPct val="10069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Произвольные диапазоны IP-адресов</a:t>
            </a: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334;p54">
            <a:extLst>
              <a:ext uri="{FF2B5EF4-FFF2-40B4-BE49-F238E27FC236}">
                <a16:creationId xmlns:a16="http://schemas.microsoft.com/office/drawing/2014/main" id="{F4932ED1-CB98-1B4B-92B9-CE75D16FFA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7540" y="2360580"/>
            <a:ext cx="3624760" cy="2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3">
            <a:extLst>
              <a:ext uri="{FF2B5EF4-FFF2-40B4-BE49-F238E27FC236}">
                <a16:creationId xmlns:a16="http://schemas.microsoft.com/office/drawing/2014/main" id="{0D431A44-647C-1C4D-95C3-7F852AC72F14}"/>
              </a:ext>
            </a:extLst>
          </p:cNvPr>
          <p:cNvSpPr txBox="1">
            <a:spLocks/>
          </p:cNvSpPr>
          <p:nvPr/>
        </p:nvSpPr>
        <p:spPr>
          <a:xfrm>
            <a:off x="500550" y="2866417"/>
            <a:ext cx="4706989" cy="17315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docker network create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docker network attach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my_container_name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docker network inspect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A39B-462B-8A4F-B353-676585F8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port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92002-1F03-3A41-B2A3-B7F092B6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974273"/>
            <a:ext cx="4564008" cy="2574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13F86-4620-B94F-AB61-7A0776569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" r="10188"/>
          <a:stretch/>
        </p:blipFill>
        <p:spPr>
          <a:xfrm>
            <a:off x="5395975" y="1426624"/>
            <a:ext cx="3625175" cy="3266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B85C4-C561-5548-A2AA-3A6A9DAE968B}"/>
              </a:ext>
            </a:extLst>
          </p:cNvPr>
          <p:cNvSpPr txBox="1"/>
          <p:nvPr/>
        </p:nvSpPr>
        <p:spPr>
          <a:xfrm>
            <a:off x="966281" y="1392671"/>
            <a:ext cx="3116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–p 8080:80 –p 6603:3306</a:t>
            </a:r>
          </a:p>
        </p:txBody>
      </p:sp>
    </p:spTree>
    <p:extLst>
      <p:ext uri="{BB962C8B-B14F-4D97-AF65-F5344CB8AC3E}">
        <p14:creationId xmlns:p14="http://schemas.microsoft.com/office/powerpoint/2010/main" val="3983657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en-US" sz="3200" dirty="0"/>
              <a:t> hub</a:t>
            </a:r>
            <a:endParaRPr dirty="0"/>
          </a:p>
        </p:txBody>
      </p:sp>
      <p:sp>
        <p:nvSpPr>
          <p:cNvPr id="321" name="Google Shape;321;p52"/>
          <p:cNvSpPr txBox="1"/>
          <p:nvPr/>
        </p:nvSpPr>
        <p:spPr>
          <a:xfrm>
            <a:off x="500550" y="1426624"/>
            <a:ext cx="595884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 называемый приватный “репозиторий” для хранения image.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hub, Private registry, Docker Store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68" y="3167815"/>
            <a:ext cx="8839182" cy="135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dirty="0" err="1"/>
              <a:t>Docker</a:t>
            </a:r>
            <a:r>
              <a:rPr lang="ru-RU" sz="3200" dirty="0"/>
              <a:t> основные команды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75217-2AAF-7D44-A361-6CFC26D3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467"/>
            <a:ext cx="9144000" cy="33315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99717-70E2-B247-9C42-40A592F0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4" y="52025"/>
            <a:ext cx="3488987" cy="167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2F185-373E-8449-932A-CF8FE6F29825}"/>
              </a:ext>
            </a:extLst>
          </p:cNvPr>
          <p:cNvSpPr txBox="1"/>
          <p:nvPr/>
        </p:nvSpPr>
        <p:spPr>
          <a:xfrm>
            <a:off x="293742" y="1896680"/>
            <a:ext cx="85565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Необходимо управлять </a:t>
            </a:r>
            <a:r>
              <a:rPr lang="ru-RU" sz="1600" dirty="0" err="1"/>
              <a:t>микросервисами</a:t>
            </a:r>
            <a:r>
              <a:rPr lang="ru-RU" sz="1600" dirty="0"/>
              <a:t> в контейнерах и взаимодействиями между ними: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Декларативное описание </a:t>
            </a:r>
            <a:r>
              <a:rPr lang="en-US" sz="1600" dirty="0"/>
              <a:t>Docker </a:t>
            </a:r>
            <a:r>
              <a:rPr lang="ru-RU" sz="1600" dirty="0"/>
              <a:t>инфраструктуры</a:t>
            </a:r>
            <a:r>
              <a:rPr lang="en-US" sz="1600" dirty="0"/>
              <a:t> </a:t>
            </a:r>
            <a:r>
              <a:rPr lang="ru-RU" sz="1600" dirty="0"/>
              <a:t>в </a:t>
            </a:r>
            <a:r>
              <a:rPr lang="en-US" sz="1600" dirty="0"/>
              <a:t>YAML-</a:t>
            </a:r>
            <a:r>
              <a:rPr lang="ru-RU" sz="1600" dirty="0"/>
              <a:t>формате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Dockerfile</a:t>
            </a:r>
            <a:r>
              <a:rPr lang="en-US" sz="1600" dirty="0"/>
              <a:t> –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сборки окружения</a:t>
            </a:r>
            <a:r>
              <a:rPr lang="en-US" sz="1600" dirty="0"/>
              <a:t> </a:t>
            </a:r>
            <a:r>
              <a:rPr lang="ru-RU" sz="1600" dirty="0"/>
              <a:t>и приложений в нем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- </a:t>
            </a:r>
            <a:r>
              <a:rPr lang="ru-RU" sz="1600" dirty="0"/>
              <a:t>конфигурация</a:t>
            </a:r>
            <a:r>
              <a:rPr lang="en-US" sz="1600" dirty="0"/>
              <a:t> </a:t>
            </a:r>
            <a:r>
              <a:rPr lang="ru-RU" sz="1600" dirty="0"/>
              <a:t>проекта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Один </a:t>
            </a:r>
            <a:r>
              <a:rPr lang="en-US" sz="1600" dirty="0"/>
              <a:t>docker-</a:t>
            </a:r>
            <a:r>
              <a:rPr lang="en-US" sz="1600" dirty="0" err="1"/>
              <a:t>compose.yml</a:t>
            </a:r>
            <a:r>
              <a:rPr lang="en-US" sz="1600" dirty="0"/>
              <a:t> </a:t>
            </a:r>
            <a:r>
              <a:rPr lang="ru-RU" sz="1600" dirty="0"/>
              <a:t>на все окружения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37C2-26E2-DA46-9264-40304D4AC36C}"/>
              </a:ext>
            </a:extLst>
          </p:cNvPr>
          <p:cNvSpPr txBox="1"/>
          <p:nvPr/>
        </p:nvSpPr>
        <p:spPr>
          <a:xfrm>
            <a:off x="3774331" y="651187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Управление </a:t>
            </a:r>
            <a:r>
              <a:rPr lang="ru-RU" sz="1800" dirty="0" err="1"/>
              <a:t>многоконтейнерными</a:t>
            </a:r>
            <a:r>
              <a:rPr lang="ru-RU" sz="1800" dirty="0"/>
              <a:t> </a:t>
            </a:r>
          </a:p>
          <a:p>
            <a:r>
              <a:rPr lang="ru-RU" sz="1800" dirty="0"/>
              <a:t>приложениями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7CFC9E-CC75-E94C-A321-6E8E04B17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865550"/>
            <a:ext cx="4723590" cy="10154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Recommendation Systems</a:t>
            </a:r>
            <a:br>
              <a:rPr lang="en-US" dirty="0"/>
            </a:br>
            <a:r>
              <a:rPr lang="en-US" sz="2400" dirty="0"/>
              <a:t>Docker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A16391D9-582B-5E48-9BA0-0B7CDC9CFBC5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Сборка образа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763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D4208-3E5D-FA45-8214-CE261787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400F-297B-424F-A8D9-6882E5C55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76" b="13119"/>
          <a:stretch/>
        </p:blipFill>
        <p:spPr>
          <a:xfrm>
            <a:off x="3702996" y="155643"/>
            <a:ext cx="5146736" cy="119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87B8D-A71B-1B4E-8C7B-B50EB6D15712}"/>
              </a:ext>
            </a:extLst>
          </p:cNvPr>
          <p:cNvSpPr txBox="1"/>
          <p:nvPr/>
        </p:nvSpPr>
        <p:spPr>
          <a:xfrm>
            <a:off x="300048" y="1601705"/>
            <a:ext cx="412928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Текстов</a:t>
            </a:r>
            <a:r>
              <a:rPr lang="ru-RU" sz="2000" dirty="0">
                <a:latin typeface="Roboto" panose="02000000000000000000" pitchFamily="2" charset="0"/>
              </a:rPr>
              <a:t>ый</a:t>
            </a:r>
            <a:r>
              <a:rPr lang="ru-RU" sz="2000" dirty="0">
                <a:effectLst/>
                <a:latin typeface="Roboto" panose="02000000000000000000" pitchFamily="2" charset="0"/>
              </a:rPr>
              <a:t> файл с </a:t>
            </a:r>
            <a:r>
              <a:rPr lang="en-US" sz="2000" dirty="0">
                <a:effectLst/>
                <a:latin typeface="Roboto" panose="02000000000000000000" pitchFamily="2" charset="0"/>
              </a:rPr>
              <a:t>build </a:t>
            </a:r>
            <a:r>
              <a:rPr lang="ru-RU" sz="2000" dirty="0">
                <a:effectLst/>
                <a:latin typeface="Roboto" panose="02000000000000000000" pitchFamily="2" charset="0"/>
              </a:rPr>
              <a:t>инструкциями </a:t>
            </a:r>
            <a:endParaRPr lang="ru-RU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Инструкции декларативно описывают </a:t>
            </a:r>
            <a:r>
              <a:rPr lang="en-US" sz="2000" dirty="0">
                <a:effectLst/>
                <a:latin typeface="Roboto" panose="02000000000000000000" pitchFamily="2" charset="0"/>
              </a:rPr>
              <a:t>image </a:t>
            </a:r>
            <a:endParaRPr lang="en-US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каждая</a:t>
            </a:r>
            <a:r>
              <a:rPr lang="en-TR" sz="2000" dirty="0">
                <a:effectLst/>
                <a:latin typeface="Roboto" panose="02000000000000000000" pitchFamily="2" charset="0"/>
              </a:rPr>
              <a:t> </a:t>
            </a:r>
            <a:r>
              <a:rPr lang="ru-RU" sz="2000" dirty="0">
                <a:effectLst/>
                <a:latin typeface="Roboto" panose="02000000000000000000" pitchFamily="2" charset="0"/>
              </a:rPr>
              <a:t>инструкция</a:t>
            </a:r>
            <a:r>
              <a:rPr lang="en-TR" sz="2000" dirty="0">
                <a:effectLst/>
                <a:latin typeface="Roboto" panose="02000000000000000000" pitchFamily="2" charset="0"/>
              </a:rPr>
              <a:t> – </a:t>
            </a:r>
            <a:r>
              <a:rPr lang="ru-RU" sz="2000" dirty="0">
                <a:effectLst/>
                <a:latin typeface="Roboto" panose="02000000000000000000" pitchFamily="2" charset="0"/>
              </a:rPr>
              <a:t>промежуточный </a:t>
            </a:r>
            <a:r>
              <a:rPr lang="en-US" sz="2000" dirty="0">
                <a:effectLst/>
                <a:latin typeface="Roboto" panose="02000000000000000000" pitchFamily="2" charset="0"/>
              </a:rPr>
              <a:t>image </a:t>
            </a:r>
            <a:endParaRPr lang="en-US" sz="16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Roboto" panose="02000000000000000000" pitchFamily="2" charset="0"/>
              </a:rPr>
              <a:t>сам </a:t>
            </a:r>
            <a:r>
              <a:rPr lang="en-US" sz="2000" dirty="0">
                <a:effectLst/>
                <a:latin typeface="Roboto" panose="02000000000000000000" pitchFamily="2" charset="0"/>
              </a:rPr>
              <a:t>build </a:t>
            </a:r>
            <a:r>
              <a:rPr lang="ru-RU" sz="2000" dirty="0">
                <a:effectLst/>
                <a:latin typeface="Roboto" panose="02000000000000000000" pitchFamily="2" charset="0"/>
              </a:rPr>
              <a:t>делает </a:t>
            </a:r>
            <a:r>
              <a:rPr lang="en-US" sz="2000" dirty="0">
                <a:effectLst/>
                <a:latin typeface="Roboto" panose="02000000000000000000" pitchFamily="2" charset="0"/>
              </a:rPr>
              <a:t>docker daemon </a:t>
            </a:r>
            <a:endParaRPr lang="en-US" sz="16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73DC0-B57F-B149-A772-964F7358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28" y="2010383"/>
            <a:ext cx="4392933" cy="25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76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77800" y="1566607"/>
            <a:ext cx="7988400" cy="731152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647700" y="1614402"/>
            <a:ext cx="8226300" cy="616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rgbClr val="0645AD"/>
                </a:solidFill>
              </a:rPr>
              <a:t>#!/bin/bash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solidFill>
                  <a:srgbClr val="019836"/>
                </a:solidFill>
              </a:rPr>
              <a:t>echo</a:t>
            </a:r>
            <a:r>
              <a:rPr lang="en-US" dirty="0"/>
              <a:t> </a:t>
            </a:r>
            <a:r>
              <a:rPr lang="en-US" dirty="0">
                <a:solidFill>
                  <a:srgbClr val="A61C00"/>
                </a:solidFill>
              </a:rPr>
              <a:t>“Hello</a:t>
            </a:r>
            <a:r>
              <a:rPr lang="ru-RU" dirty="0">
                <a:solidFill>
                  <a:srgbClr val="A61C00"/>
                </a:solidFill>
              </a:rPr>
              <a:t> </a:t>
            </a:r>
            <a:r>
              <a:rPr lang="en-US" dirty="0">
                <a:solidFill>
                  <a:srgbClr val="A61C00"/>
                </a:solidFill>
              </a:rPr>
              <a:t>declarative world!”</a:t>
            </a:r>
            <a:endParaRPr dirty="0">
              <a:solidFill>
                <a:srgbClr val="A61C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9E14D-4EA6-044D-A5C4-17433E4C1CD5}"/>
              </a:ext>
            </a:extLst>
          </p:cNvPr>
          <p:cNvSpPr txBox="1"/>
          <p:nvPr/>
        </p:nvSpPr>
        <p:spPr>
          <a:xfrm>
            <a:off x="577800" y="120185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script.sh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9983B-FCB5-BA4A-8FB1-89F1080E6F59}"/>
              </a:ext>
            </a:extLst>
          </p:cNvPr>
          <p:cNvSpPr txBox="1"/>
          <p:nvPr/>
        </p:nvSpPr>
        <p:spPr>
          <a:xfrm>
            <a:off x="577799" y="2380769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3D7BE9E8-92A4-9A4B-BD3C-CD76BF3BA189}"/>
              </a:ext>
            </a:extLst>
          </p:cNvPr>
          <p:cNvSpPr/>
          <p:nvPr/>
        </p:nvSpPr>
        <p:spPr>
          <a:xfrm>
            <a:off x="577800" y="2772192"/>
            <a:ext cx="7988400" cy="1169449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p61">
            <a:extLst>
              <a:ext uri="{FF2B5EF4-FFF2-40B4-BE49-F238E27FC236}">
                <a16:creationId xmlns:a16="http://schemas.microsoft.com/office/drawing/2014/main" id="{19C69A4A-F725-1E4C-93AC-2980B5E96433}"/>
              </a:ext>
            </a:extLst>
          </p:cNvPr>
          <p:cNvSpPr txBox="1">
            <a:spLocks/>
          </p:cNvSpPr>
          <p:nvPr/>
        </p:nvSpPr>
        <p:spPr>
          <a:xfrm>
            <a:off x="647700" y="2819988"/>
            <a:ext cx="7633781" cy="116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FROM ubuntu:16.04</a:t>
            </a:r>
          </a:p>
          <a:p>
            <a:pPr marL="0" indent="0">
              <a:buSzPct val="100000"/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LABEL maintainer="nikita@express42.com" LABEL version="1.0"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LABEL description="Simple docker image \ with your script"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COPY ./</a:t>
            </a:r>
            <a:r>
              <a:rPr lang="en-US" dirty="0" err="1">
                <a:solidFill>
                  <a:schemeClr val="tx1"/>
                </a:solidFill>
              </a:rPr>
              <a:t>script.sh</a:t>
            </a:r>
            <a:r>
              <a:rPr lang="en-US" dirty="0">
                <a:solidFill>
                  <a:schemeClr val="tx1"/>
                </a:solidFill>
              </a:rPr>
              <a:t> /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331A-89F0-E246-9C88-F32EDC94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</a:t>
            </a:r>
            <a:r>
              <a:rPr lang="en-US" dirty="0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1417-8A72-B943-B17F-A45DFF8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967440"/>
            <a:ext cx="5569726" cy="39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5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7A73-0947-C942-B942-386758D8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F050B-D062-854B-97EB-E167611D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75" y="1289337"/>
            <a:ext cx="8643450" cy="33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5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1A28-64BB-BF42-824F-D052405C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наш контейнер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0B7DA-E765-644A-811A-57921099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574800"/>
            <a:ext cx="7048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53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23F5B-2824-084F-B024-D6E27CB6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07" y="1426624"/>
            <a:ext cx="4300831" cy="2478121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B54DBB09-6465-FB4A-AED6-C60CD213D0A0}"/>
              </a:ext>
            </a:extLst>
          </p:cNvPr>
          <p:cNvSpPr/>
          <p:nvPr/>
        </p:nvSpPr>
        <p:spPr>
          <a:xfrm>
            <a:off x="4760850" y="2470826"/>
            <a:ext cx="661481" cy="484632"/>
          </a:xfrm>
          <a:custGeom>
            <a:avLst/>
            <a:gdLst>
              <a:gd name="connsiteX0" fmla="*/ 0 w 661481"/>
              <a:gd name="connsiteY0" fmla="*/ 121158 h 484632"/>
              <a:gd name="connsiteX1" fmla="*/ 419165 w 661481"/>
              <a:gd name="connsiteY1" fmla="*/ 121158 h 484632"/>
              <a:gd name="connsiteX2" fmla="*/ 419165 w 661481"/>
              <a:gd name="connsiteY2" fmla="*/ 0 h 484632"/>
              <a:gd name="connsiteX3" fmla="*/ 661481 w 661481"/>
              <a:gd name="connsiteY3" fmla="*/ 242316 h 484632"/>
              <a:gd name="connsiteX4" fmla="*/ 419165 w 661481"/>
              <a:gd name="connsiteY4" fmla="*/ 484632 h 484632"/>
              <a:gd name="connsiteX5" fmla="*/ 419165 w 661481"/>
              <a:gd name="connsiteY5" fmla="*/ 363474 h 484632"/>
              <a:gd name="connsiteX6" fmla="*/ 0 w 661481"/>
              <a:gd name="connsiteY6" fmla="*/ 363474 h 484632"/>
              <a:gd name="connsiteX7" fmla="*/ 121158 w 661481"/>
              <a:gd name="connsiteY7" fmla="*/ 242316 h 484632"/>
              <a:gd name="connsiteX8" fmla="*/ 0 w 661481"/>
              <a:gd name="connsiteY8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1481" h="484632" extrusionOk="0">
                <a:moveTo>
                  <a:pt x="0" y="121158"/>
                </a:moveTo>
                <a:cubicBezTo>
                  <a:pt x="185616" y="120389"/>
                  <a:pt x="255830" y="108830"/>
                  <a:pt x="419165" y="121158"/>
                </a:cubicBezTo>
                <a:cubicBezTo>
                  <a:pt x="420996" y="75069"/>
                  <a:pt x="411446" y="15125"/>
                  <a:pt x="419165" y="0"/>
                </a:cubicBezTo>
                <a:cubicBezTo>
                  <a:pt x="472752" y="62695"/>
                  <a:pt x="555939" y="117289"/>
                  <a:pt x="661481" y="242316"/>
                </a:cubicBezTo>
                <a:cubicBezTo>
                  <a:pt x="582346" y="338830"/>
                  <a:pt x="524732" y="393339"/>
                  <a:pt x="419165" y="484632"/>
                </a:cubicBezTo>
                <a:cubicBezTo>
                  <a:pt x="413131" y="471836"/>
                  <a:pt x="420275" y="415788"/>
                  <a:pt x="419165" y="363474"/>
                </a:cubicBezTo>
                <a:cubicBezTo>
                  <a:pt x="363370" y="355869"/>
                  <a:pt x="116454" y="358825"/>
                  <a:pt x="0" y="363474"/>
                </a:cubicBezTo>
                <a:cubicBezTo>
                  <a:pt x="46077" y="325778"/>
                  <a:pt x="71842" y="297775"/>
                  <a:pt x="121158" y="242316"/>
                </a:cubicBezTo>
                <a:cubicBezTo>
                  <a:pt x="84186" y="204178"/>
                  <a:pt x="44160" y="174799"/>
                  <a:pt x="0" y="12115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0C339E-0233-1542-9DC7-B62455DF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3" y="2167996"/>
            <a:ext cx="3300106" cy="995376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3BC0CFAD-6CC6-AA40-BC21-1DE0BCFB3F60}"/>
              </a:ext>
            </a:extLst>
          </p:cNvPr>
          <p:cNvSpPr/>
          <p:nvPr/>
        </p:nvSpPr>
        <p:spPr>
          <a:xfrm>
            <a:off x="181583" y="3482502"/>
            <a:ext cx="2509736" cy="551234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4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9864-F696-4B49-B294-3341693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Выполнить скрипт сразу после запуска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910F8-AF22-CC49-9286-DA7FD9D0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6" y="1047336"/>
            <a:ext cx="5259396" cy="304882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C7DC5B1-2959-4145-A5EF-71EB38C73BA4}"/>
              </a:ext>
            </a:extLst>
          </p:cNvPr>
          <p:cNvSpPr/>
          <p:nvPr/>
        </p:nvSpPr>
        <p:spPr>
          <a:xfrm>
            <a:off x="0" y="3664084"/>
            <a:ext cx="2509736" cy="551234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D7F53-E901-BB48-921B-6E21494C9049}"/>
              </a:ext>
            </a:extLst>
          </p:cNvPr>
          <p:cNvSpPr/>
          <p:nvPr/>
        </p:nvSpPr>
        <p:spPr>
          <a:xfrm>
            <a:off x="3287949" y="3391711"/>
            <a:ext cx="2775625" cy="823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64CCEC-FA92-7646-902B-5498737F43FF}"/>
              </a:ext>
            </a:extLst>
          </p:cNvPr>
          <p:cNvGrpSpPr/>
          <p:nvPr/>
        </p:nvGrpSpPr>
        <p:grpSpPr>
          <a:xfrm>
            <a:off x="3612571" y="3716877"/>
            <a:ext cx="5408579" cy="620876"/>
            <a:chOff x="3612571" y="3159941"/>
            <a:chExt cx="5408579" cy="6208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5504B2-6079-E640-B072-6E2ED7BE20E1}"/>
                </a:ext>
              </a:extLst>
            </p:cNvPr>
            <p:cNvSpPr/>
            <p:nvPr/>
          </p:nvSpPr>
          <p:spPr>
            <a:xfrm>
              <a:off x="5719865" y="3444439"/>
              <a:ext cx="914400" cy="298315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F20E8-D839-F54A-9A79-182ADF880E83}"/>
                </a:ext>
              </a:extLst>
            </p:cNvPr>
            <p:cNvGrpSpPr/>
            <p:nvPr/>
          </p:nvGrpSpPr>
          <p:grpSpPr>
            <a:xfrm>
              <a:off x="3612571" y="3159941"/>
              <a:ext cx="5408579" cy="620876"/>
              <a:chOff x="3612571" y="3159941"/>
              <a:chExt cx="5408579" cy="6208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0879DD-C422-AD40-95F4-FD90D5614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3683"/>
              <a:stretch/>
            </p:blipFill>
            <p:spPr>
              <a:xfrm>
                <a:off x="3612571" y="3159941"/>
                <a:ext cx="5408579" cy="62087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FF3E6AA-3F3B-DE40-AF07-37E890B92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4" t="65394" r="59538" b="346"/>
              <a:stretch/>
            </p:blipFill>
            <p:spPr>
              <a:xfrm>
                <a:off x="5719865" y="3457895"/>
                <a:ext cx="2090319" cy="320748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5B99-9868-924D-8F0D-743658E1BA72}"/>
              </a:ext>
            </a:extLst>
          </p:cNvPr>
          <p:cNvSpPr txBox="1"/>
          <p:nvPr/>
        </p:nvSpPr>
        <p:spPr>
          <a:xfrm>
            <a:off x="220126" y="4511037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</a:t>
            </a:r>
            <a:r>
              <a:rPr lang="en-US" dirty="0" err="1"/>
              <a:t>Dockerfile</a:t>
            </a:r>
            <a:r>
              <a:rPr lang="en-US" dirty="0"/>
              <a:t> </a:t>
            </a:r>
            <a:r>
              <a:rPr lang="ru-RU" dirty="0"/>
              <a:t>может быть </a:t>
            </a:r>
            <a:r>
              <a:rPr lang="ru-RU" b="1" dirty="0"/>
              <a:t>только одна </a:t>
            </a:r>
            <a:r>
              <a:rPr lang="ru-RU" dirty="0"/>
              <a:t>инструкция </a:t>
            </a:r>
            <a:r>
              <a:rPr lang="en-US" dirty="0"/>
              <a:t>CMD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01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358" name="Google Shape;35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8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00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2D875-6739-E441-A4EF-8C6D19231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064519"/>
            <a:ext cx="8520600" cy="33388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Запустить простой контейнер</a:t>
            </a:r>
          </a:p>
          <a:p>
            <a:pPr>
              <a:lnSpc>
                <a:spcPct val="150000"/>
              </a:lnSpc>
            </a:pPr>
            <a:r>
              <a:rPr lang="ru-RU" dirty="0"/>
              <a:t>Подключиться к контейнеру</a:t>
            </a:r>
          </a:p>
          <a:p>
            <a:pPr>
              <a:lnSpc>
                <a:spcPct val="150000"/>
              </a:lnSpc>
            </a:pPr>
            <a:r>
              <a:rPr lang="ru-RU" dirty="0"/>
              <a:t>Запустить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ru-RU" dirty="0"/>
              <a:t>в контейнере и подключиться к нему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</a:t>
            </a:r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 err="1"/>
              <a:t>FastAPI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несколько ядер модели и </a:t>
            </a:r>
            <a:r>
              <a:rPr lang="ru-RU" dirty="0" err="1"/>
              <a:t>балансировщик</a:t>
            </a:r>
            <a:r>
              <a:rPr lang="ru-RU" dirty="0"/>
              <a:t> </a:t>
            </a:r>
            <a:r>
              <a:rPr lang="en-US" dirty="0" err="1"/>
              <a:t>nginx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41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– </a:t>
            </a:r>
            <a:r>
              <a:rPr lang="ru-RU" dirty="0"/>
              <a:t>простой контейнер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7C9E1-9C8D-EC43-B225-94295305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189763"/>
            <a:ext cx="8520600" cy="840075"/>
          </a:xfrm>
        </p:spPr>
        <p:txBody>
          <a:bodyPr>
            <a:normAutofit/>
          </a:bodyPr>
          <a:lstStyle/>
          <a:p>
            <a:r>
              <a:rPr lang="ru-RU" sz="1400" dirty="0"/>
              <a:t>Запустить простой контейнер</a:t>
            </a:r>
          </a:p>
          <a:p>
            <a:r>
              <a:rPr lang="ru-RU" sz="1400" dirty="0"/>
              <a:t>Подключиться к контейнеру</a:t>
            </a:r>
          </a:p>
          <a:p>
            <a:r>
              <a:rPr lang="ru-RU" sz="1400" dirty="0"/>
              <a:t>Посмотреть лог</a:t>
            </a:r>
            <a:endParaRPr lang="en-US" sz="1400" dirty="0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93FD6223-C4AD-C645-AA2A-8E9B2F8A0746}"/>
              </a:ext>
            </a:extLst>
          </p:cNvPr>
          <p:cNvSpPr/>
          <p:nvPr/>
        </p:nvSpPr>
        <p:spPr>
          <a:xfrm>
            <a:off x="417150" y="1964987"/>
            <a:ext cx="7988400" cy="2871636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p61">
            <a:extLst>
              <a:ext uri="{FF2B5EF4-FFF2-40B4-BE49-F238E27FC236}">
                <a16:creationId xmlns:a16="http://schemas.microsoft.com/office/drawing/2014/main" id="{4CC678BF-6E76-5241-8F90-6E440CB94648}"/>
              </a:ext>
            </a:extLst>
          </p:cNvPr>
          <p:cNvSpPr txBox="1">
            <a:spLocks/>
          </p:cNvSpPr>
          <p:nvPr/>
        </p:nvSpPr>
        <p:spPr>
          <a:xfrm>
            <a:off x="500550" y="1964988"/>
            <a:ext cx="8226300" cy="296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скачаем образ и запустим контейнер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okteto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web-test -p 80:8000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okteto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  <a:p>
            <a:pPr marL="0" indent="0">
              <a:buSzPct val="100000"/>
              <a:buFont typeface="Arial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подключимся к контейнеру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curl localhost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выполнить запрос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curl -I localhost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выполнить запрос, получить только заголовки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exec -it web-test /bin/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откроем новую сессию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контейнере</a:t>
            </a:r>
          </a:p>
          <a:p>
            <a:pPr marL="0" indent="0">
              <a:buSzPct val="100000"/>
              <a:buFont typeface="Arial"/>
              <a:buNone/>
            </a:pP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посмотрим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logs web-test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покажет текущие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 завершит подключение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logs -f web-test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покажет текущие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 оставит подключение открытым</a:t>
            </a:r>
          </a:p>
        </p:txBody>
      </p:sp>
    </p:spTree>
    <p:extLst>
      <p:ext uri="{BB962C8B-B14F-4D97-AF65-F5344CB8AC3E}">
        <p14:creationId xmlns:p14="http://schemas.microsoft.com/office/powerpoint/2010/main" val="3225062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r>
              <a:rPr lang="en-US" dirty="0"/>
              <a:t> –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ru-RU" dirty="0"/>
              <a:t>в контейнере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7C9E1-9C8D-EC43-B225-94295305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65" y="878674"/>
            <a:ext cx="8520600" cy="976066"/>
          </a:xfrm>
        </p:spPr>
        <p:txBody>
          <a:bodyPr/>
          <a:lstStyle/>
          <a:p>
            <a:r>
              <a:rPr lang="ru-RU" dirty="0"/>
              <a:t>Запустить контейнер с </a:t>
            </a:r>
            <a:r>
              <a:rPr lang="en-US" dirty="0"/>
              <a:t>Jupyter notebook </a:t>
            </a:r>
            <a:r>
              <a:rPr lang="ru-RU" dirty="0"/>
              <a:t>и пробросить его порт 8888 наружу</a:t>
            </a:r>
          </a:p>
          <a:p>
            <a:r>
              <a:rPr lang="ru-RU" dirty="0"/>
              <a:t>Подключиться и выполнить код на исполнение</a:t>
            </a:r>
          </a:p>
          <a:p>
            <a:r>
              <a:rPr lang="ru-RU" dirty="0"/>
              <a:t>Подключиться и посмотреть лог</a:t>
            </a:r>
          </a:p>
          <a:p>
            <a:endParaRPr lang="en-US" dirty="0"/>
          </a:p>
        </p:txBody>
      </p:sp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39824ABA-5C64-DF47-B38E-3B0429EB074C}"/>
              </a:ext>
            </a:extLst>
          </p:cNvPr>
          <p:cNvSpPr/>
          <p:nvPr/>
        </p:nvSpPr>
        <p:spPr>
          <a:xfrm>
            <a:off x="417150" y="1964987"/>
            <a:ext cx="7988400" cy="2871636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p61">
            <a:extLst>
              <a:ext uri="{FF2B5EF4-FFF2-40B4-BE49-F238E27FC236}">
                <a16:creationId xmlns:a16="http://schemas.microsoft.com/office/drawing/2014/main" id="{56AA946A-D3E6-8B45-BD5E-B5E9112CAA03}"/>
              </a:ext>
            </a:extLst>
          </p:cNvPr>
          <p:cNvSpPr txBox="1">
            <a:spLocks/>
          </p:cNvSpPr>
          <p:nvPr/>
        </p:nvSpPr>
        <p:spPr>
          <a:xfrm>
            <a:off x="500550" y="1964988"/>
            <a:ext cx="8226300" cy="296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скачаем образ и запустим контейнер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datascience-notebook:latest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внимание 5.67 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Gb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-d --name ds-notebook -p 9000:8888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datascience-notebook:latest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подключимся к контейнеру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через браузер </a:t>
            </a:r>
          </a:p>
          <a:p>
            <a:pPr marL="0" indent="0">
              <a:buSzPct val="100000"/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localhost:9000</a:t>
            </a:r>
            <a:endParaRPr lang="en-US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SzPct val="100000"/>
              <a:buFont typeface="Arial"/>
              <a:buNone/>
            </a:pP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посмотрим </a:t>
            </a:r>
            <a:r>
              <a:rPr lang="ru-RU" sz="1400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</a:t>
            </a:r>
            <a:r>
              <a:rPr lang="en-US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оставим подключение открытым</a:t>
            </a:r>
          </a:p>
          <a:p>
            <a:pPr marL="0" indent="0">
              <a:buSzPct val="10000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logs -f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datascience-notebook:latest</a:t>
            </a:r>
            <a:endParaRPr lang="ru-RU" sz="1400" dirty="0">
              <a:solidFill>
                <a:srgbClr val="008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875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1426623"/>
            <a:ext cx="7988400" cy="3489087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458850" y="1426623"/>
            <a:ext cx="8226300" cy="3547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b="1" u="sng" dirty="0" err="1">
                <a:solidFill>
                  <a:schemeClr val="tx1"/>
                </a:solidFill>
              </a:rPr>
              <a:t>fastapi.Dockerfile</a:t>
            </a:r>
            <a:endParaRPr lang="en-US" sz="1400" b="1" u="sng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b="1" u="sng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FROM python:3.10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RUN python -m pip install </a:t>
            </a:r>
            <a:r>
              <a:rPr lang="en-US" sz="1400" dirty="0" err="1">
                <a:solidFill>
                  <a:schemeClr val="tx1"/>
                </a:solidFill>
              </a:rPr>
              <a:t>fastapi</a:t>
            </a:r>
            <a:r>
              <a:rPr lang="en-US" sz="1400" dirty="0">
                <a:solidFill>
                  <a:schemeClr val="tx1"/>
                </a:solidFill>
              </a:rPr>
              <a:t>==0.103.2 </a:t>
            </a:r>
            <a:r>
              <a:rPr lang="en-US" sz="1400" dirty="0" err="1">
                <a:solidFill>
                  <a:schemeClr val="tx1"/>
                </a:solidFill>
              </a:rPr>
              <a:t>uvicorn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netifaces</a:t>
            </a: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WORKDIR /app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ADD </a:t>
            </a:r>
            <a:r>
              <a:rPr lang="en-US" sz="1400" dirty="0" err="1">
                <a:solidFill>
                  <a:schemeClr val="tx1"/>
                </a:solidFill>
              </a:rPr>
              <a:t>dummy_fast_api.py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dummy_fast_api.py</a:t>
            </a: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EXPOSE 5002</a:t>
            </a: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CMD ["</a:t>
            </a:r>
            <a:r>
              <a:rPr lang="en-US" sz="1400" dirty="0" err="1">
                <a:solidFill>
                  <a:schemeClr val="tx1"/>
                </a:solidFill>
              </a:rPr>
              <a:t>uvicorn</a:t>
            </a:r>
            <a:r>
              <a:rPr lang="en-US" sz="1400" dirty="0">
                <a:solidFill>
                  <a:schemeClr val="tx1"/>
                </a:solidFill>
              </a:rPr>
              <a:t>", "</a:t>
            </a:r>
            <a:r>
              <a:rPr lang="en-US" sz="1400" dirty="0" err="1">
                <a:solidFill>
                  <a:schemeClr val="tx1"/>
                </a:solidFill>
              </a:rPr>
              <a:t>dummy_fast_api:app</a:t>
            </a:r>
            <a:r>
              <a:rPr lang="en-US" sz="1400" dirty="0">
                <a:solidFill>
                  <a:schemeClr val="tx1"/>
                </a:solidFill>
              </a:rPr>
              <a:t>", "--host", "0.0.0.0", "--port", "5002", "--reload"]</a:t>
            </a: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1503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2338334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70450" y="2386129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flask.Dockerfile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5001:5001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76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50" y="2338334"/>
            <a:ext cx="7988400" cy="189644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</a:t>
            </a:r>
            <a:r>
              <a:rPr lang="ru-RU" dirty="0"/>
              <a:t>с использованием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 err="1"/>
              <a:t>FastAPI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70450" y="2386129"/>
            <a:ext cx="8226300" cy="1848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flask.Dockerfile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5001:5001 </a:t>
            </a:r>
            <a:r>
              <a:rPr lang="en-US" sz="1400" dirty="0" err="1">
                <a:solidFill>
                  <a:schemeClr val="tx1"/>
                </a:solidFill>
              </a:rPr>
              <a:t>dummy_flask_api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build –f </a:t>
            </a:r>
            <a:r>
              <a:rPr lang="en-US" sz="1400" dirty="0" err="1">
                <a:solidFill>
                  <a:schemeClr val="tx1"/>
                </a:solidFill>
              </a:rPr>
              <a:t>fastapi.Dockerfile</a:t>
            </a:r>
            <a:r>
              <a:rPr lang="en-US" sz="1400" dirty="0">
                <a:solidFill>
                  <a:schemeClr val="tx1"/>
                </a:solidFill>
              </a:rPr>
              <a:t> -t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docker run -d -p 5002:5002 </a:t>
            </a:r>
            <a:r>
              <a:rPr lang="en-US" sz="1400" dirty="0" err="1">
                <a:solidFill>
                  <a:schemeClr val="tx1"/>
                </a:solidFill>
              </a:rPr>
              <a:t>dummy_fast_api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B3A08C-5610-FD47-B657-F760DE7F19C0}"/>
              </a:ext>
            </a:extLst>
          </p:cNvPr>
          <p:cNvSpPr/>
          <p:nvPr/>
        </p:nvSpPr>
        <p:spPr>
          <a:xfrm>
            <a:off x="6147882" y="2386129"/>
            <a:ext cx="233464" cy="395982"/>
          </a:xfrm>
          <a:custGeom>
            <a:avLst/>
            <a:gdLst>
              <a:gd name="connsiteX0" fmla="*/ 0 w 233464"/>
              <a:gd name="connsiteY0" fmla="*/ 197991 h 395982"/>
              <a:gd name="connsiteX1" fmla="*/ 116732 w 233464"/>
              <a:gd name="connsiteY1" fmla="*/ 0 h 395982"/>
              <a:gd name="connsiteX2" fmla="*/ 233464 w 233464"/>
              <a:gd name="connsiteY2" fmla="*/ 197991 h 395982"/>
              <a:gd name="connsiteX3" fmla="*/ 116732 w 233464"/>
              <a:gd name="connsiteY3" fmla="*/ 395982 h 395982"/>
              <a:gd name="connsiteX4" fmla="*/ 0 w 233464"/>
              <a:gd name="connsiteY4" fmla="*/ 197991 h 39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464" h="395982" extrusionOk="0">
                <a:moveTo>
                  <a:pt x="0" y="197991"/>
                </a:moveTo>
                <a:cubicBezTo>
                  <a:pt x="-12739" y="80786"/>
                  <a:pt x="47464" y="1801"/>
                  <a:pt x="116732" y="0"/>
                </a:cubicBezTo>
                <a:cubicBezTo>
                  <a:pt x="199670" y="3888"/>
                  <a:pt x="221821" y="89014"/>
                  <a:pt x="233464" y="197991"/>
                </a:cubicBezTo>
                <a:cubicBezTo>
                  <a:pt x="224941" y="315661"/>
                  <a:pt x="180853" y="397903"/>
                  <a:pt x="116732" y="395982"/>
                </a:cubicBezTo>
                <a:cubicBezTo>
                  <a:pt x="37673" y="387999"/>
                  <a:pt x="20648" y="317204"/>
                  <a:pt x="0" y="197991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374F-44D3-364B-8BB9-6DE07E7EDFF2}"/>
              </a:ext>
            </a:extLst>
          </p:cNvPr>
          <p:cNvSpPr txBox="1"/>
          <p:nvPr/>
        </p:nvSpPr>
        <p:spPr>
          <a:xfrm>
            <a:off x="5651317" y="1596972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Точка в конце - контекст исполнения, </a:t>
            </a:r>
            <a:br>
              <a:rPr lang="ru-RU" dirty="0"/>
            </a:br>
            <a:r>
              <a:rPr lang="ru-RU" dirty="0"/>
              <a:t>не забывайте про него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version: '2.4’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rgbClr val="008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services: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запустим в качестве </a:t>
            </a:r>
            <a:r>
              <a:rPr lang="ru-RU" sz="1400" dirty="0" err="1">
                <a:solidFill>
                  <a:srgbClr val="008F00"/>
                </a:solidFill>
              </a:rPr>
              <a:t>балансировщика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volumes: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./</a:t>
            </a:r>
            <a:r>
              <a:rPr lang="en-US" sz="1400" dirty="0" err="1">
                <a:solidFill>
                  <a:schemeClr val="tx1"/>
                </a:solidFill>
              </a:rPr>
              <a:t>nginx.conf</a:t>
            </a:r>
            <a:r>
              <a:rPr lang="en-US" sz="1400" dirty="0">
                <a:solidFill>
                  <a:schemeClr val="tx1"/>
                </a:solidFill>
              </a:rPr>
              <a:t>:/</a:t>
            </a:r>
            <a:r>
              <a:rPr lang="en-US" sz="1400" dirty="0" err="1">
                <a:solidFill>
                  <a:schemeClr val="tx1"/>
                </a:solidFill>
              </a:rPr>
              <a:t>etc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nginx.conf:ro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Пробросим </a:t>
            </a:r>
            <a:r>
              <a:rPr lang="ru-RU" sz="1400" dirty="0" err="1">
                <a:solidFill>
                  <a:srgbClr val="008F00"/>
                </a:solidFill>
              </a:rPr>
              <a:t>конфиг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depends_on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- 8080:4000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8080 и пробрасываем его внутрь контейнера на 4000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- 5002:5002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 портов для модели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24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user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служебный </a:t>
            </a:r>
            <a:r>
              <a:rPr lang="en-US" sz="1400" dirty="0">
                <a:solidFill>
                  <a:srgbClr val="008F00"/>
                </a:solidFill>
              </a:rPr>
              <a:t>user </a:t>
            </a:r>
            <a:r>
              <a:rPr lang="ru-RU" sz="1400" dirty="0">
                <a:solidFill>
                  <a:srgbClr val="008F00"/>
                </a:solidFill>
              </a:rPr>
              <a:t>по умолчанию, на </a:t>
            </a:r>
            <a:r>
              <a:rPr lang="ru-RU" sz="1400" dirty="0" err="1">
                <a:solidFill>
                  <a:srgbClr val="008F00"/>
                </a:solidFill>
              </a:rPr>
              <a:t>проде</a:t>
            </a:r>
            <a:r>
              <a:rPr lang="ru-RU" sz="1400" dirty="0">
                <a:solidFill>
                  <a:srgbClr val="008F00"/>
                </a:solidFill>
              </a:rPr>
              <a:t> настроить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events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worker_connections</a:t>
            </a:r>
            <a:r>
              <a:rPr lang="en-US" sz="1400" dirty="0">
                <a:solidFill>
                  <a:schemeClr val="tx1"/>
                </a:solidFill>
              </a:rPr>
              <a:t>   1000;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Максимум соединений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http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server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listen 4000;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4000 </a:t>
            </a:r>
            <a:r>
              <a:rPr lang="ru-RU" sz="1400" b="1" dirty="0">
                <a:solidFill>
                  <a:srgbClr val="008F00"/>
                </a:solidFill>
              </a:rPr>
              <a:t>внутри контейнера</a:t>
            </a:r>
            <a:endParaRPr lang="en-US" sz="14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location /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  </a:t>
            </a:r>
            <a:r>
              <a:rPr lang="en-US" sz="1400" dirty="0" err="1">
                <a:solidFill>
                  <a:schemeClr val="tx1"/>
                </a:solidFill>
              </a:rPr>
              <a:t>proxy_pass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http://fastapi_net:5002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Пробрасываем запрос на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1400" dirty="0">
                <a:solidFill>
                  <a:schemeClr val="tx1"/>
                </a:solidFill>
              </a:rPr>
              <a:t>						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>
                <a:solidFill>
                  <a:srgbClr val="008F00"/>
                </a:solidFill>
              </a:rPr>
              <a:t>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nginx.conf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5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500549" y="1209926"/>
            <a:ext cx="8437729" cy="371227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Развернуть </a:t>
            </a:r>
            <a:r>
              <a:rPr lang="en-US" dirty="0"/>
              <a:t>ML </a:t>
            </a:r>
            <a:r>
              <a:rPr lang="ru-RU" dirty="0"/>
              <a:t>модель в </a:t>
            </a:r>
            <a:r>
              <a:rPr lang="en-US" dirty="0"/>
              <a:t>Docker Compose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1"/>
          </p:nvPr>
        </p:nvSpPr>
        <p:spPr>
          <a:xfrm>
            <a:off x="583420" y="1290146"/>
            <a:ext cx="8437730" cy="357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version: '2.4’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rgbClr val="008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services: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Обязательная секция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запустим в качестве </a:t>
            </a:r>
            <a:r>
              <a:rPr lang="ru-RU" sz="1400" dirty="0" err="1">
                <a:solidFill>
                  <a:srgbClr val="008F00"/>
                </a:solidFill>
              </a:rPr>
              <a:t>балансировщика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volumes: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./</a:t>
            </a:r>
            <a:r>
              <a:rPr lang="en-US" sz="1400" dirty="0" err="1">
                <a:solidFill>
                  <a:schemeClr val="tx1"/>
                </a:solidFill>
              </a:rPr>
              <a:t>nginx.conf</a:t>
            </a:r>
            <a:r>
              <a:rPr lang="en-US" sz="1400" dirty="0">
                <a:solidFill>
                  <a:schemeClr val="tx1"/>
                </a:solidFill>
              </a:rPr>
              <a:t>:/</a:t>
            </a:r>
            <a:r>
              <a:rPr lang="en-US" sz="1400" dirty="0" err="1">
                <a:solidFill>
                  <a:schemeClr val="tx1"/>
                </a:solidFill>
              </a:rPr>
              <a:t>etc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nginx.conf:ro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Пробросим </a:t>
            </a:r>
            <a:r>
              <a:rPr lang="ru-RU" sz="1400" dirty="0" err="1">
                <a:solidFill>
                  <a:srgbClr val="008F00"/>
                </a:solidFill>
              </a:rPr>
              <a:t>конфиг</a:t>
            </a:r>
            <a:r>
              <a:rPr lang="ru-RU" sz="1400" dirty="0">
                <a:solidFill>
                  <a:srgbClr val="008F00"/>
                </a:solidFill>
              </a:rPr>
              <a:t>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400" dirty="0" err="1">
                <a:solidFill>
                  <a:schemeClr val="tx1"/>
                </a:solidFill>
              </a:rPr>
              <a:t>depends_on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ru-RU" sz="1400" dirty="0">
                <a:solidFill>
                  <a:schemeClr val="tx1"/>
                </a:solidFill>
              </a:rPr>
              <a:t>		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- 8080:4000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Слушаем порт 8080 и пробрасываем его внутрь контейнера на 4000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ML </a:t>
            </a:r>
            <a:r>
              <a:rPr lang="ru-RU" sz="1400" dirty="0">
                <a:solidFill>
                  <a:srgbClr val="008F00"/>
                </a:solidFill>
              </a:rPr>
              <a:t>Модель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image: </a:t>
            </a:r>
            <a:r>
              <a:rPr lang="en-US" sz="1400" dirty="0" err="1">
                <a:solidFill>
                  <a:schemeClr val="tx1"/>
                </a:solidFill>
              </a:rPr>
              <a:t>fastapi_net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ports: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- 5002	</a:t>
            </a:r>
            <a:r>
              <a:rPr lang="en-US" sz="1400" dirty="0">
                <a:solidFill>
                  <a:srgbClr val="008F00"/>
                </a:solidFill>
              </a:rPr>
              <a:t># </a:t>
            </a:r>
            <a:r>
              <a:rPr lang="ru-RU" sz="1400" dirty="0">
                <a:solidFill>
                  <a:srgbClr val="008F00"/>
                </a:solidFill>
              </a:rPr>
              <a:t>Не указывать внутренний порт, он будет назначен автоматически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deploy: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      replicas: 3</a:t>
            </a:r>
            <a:r>
              <a:rPr lang="ru-RU" sz="1400" dirty="0">
                <a:solidFill>
                  <a:schemeClr val="tx1"/>
                </a:solidFill>
              </a:rPr>
              <a:t>	</a:t>
            </a:r>
            <a:r>
              <a:rPr lang="en-US" sz="1400" dirty="0">
                <a:solidFill>
                  <a:srgbClr val="008F00"/>
                </a:solidFill>
              </a:rPr>
              <a:t> # </a:t>
            </a:r>
            <a:r>
              <a:rPr lang="ru-RU" sz="1400" dirty="0">
                <a:solidFill>
                  <a:srgbClr val="008F00"/>
                </a:solidFill>
              </a:rPr>
              <a:t>Запустить 3 копии, </a:t>
            </a:r>
            <a:r>
              <a:rPr lang="en-US" sz="1400" dirty="0" err="1">
                <a:solidFill>
                  <a:srgbClr val="008F00"/>
                </a:solidFill>
              </a:rPr>
              <a:t>nginx</a:t>
            </a:r>
            <a:r>
              <a:rPr lang="en-US" sz="1400" dirty="0">
                <a:solidFill>
                  <a:srgbClr val="008F00"/>
                </a:solidFill>
              </a:rPr>
              <a:t> </a:t>
            </a:r>
            <a:r>
              <a:rPr lang="ru-RU" sz="1400" dirty="0">
                <a:solidFill>
                  <a:srgbClr val="008F00"/>
                </a:solidFill>
              </a:rPr>
              <a:t>будет на них распределять нагрузку</a:t>
            </a: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61C8-3BDB-AD4C-8767-FD9378A70A54}"/>
              </a:ext>
            </a:extLst>
          </p:cNvPr>
          <p:cNvSpPr txBox="1"/>
          <p:nvPr/>
        </p:nvSpPr>
        <p:spPr>
          <a:xfrm>
            <a:off x="500550" y="982369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/>
              <a:t>Docker</a:t>
            </a:r>
            <a:r>
              <a:rPr lang="ru-RU" sz="1800" b="1" dirty="0"/>
              <a:t> 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Основы </a:t>
            </a:r>
            <a:r>
              <a:rPr lang="en-US" sz="1400" dirty="0"/>
              <a:t>docker: </a:t>
            </a:r>
            <a:r>
              <a:rPr lang="en-US" sz="1400" dirty="0">
                <a:hlinkClick r:id="rId3"/>
              </a:rPr>
              <a:t>https://habr.com/ru/companies/ruvds/articles/438796/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Основные команды </a:t>
            </a:r>
            <a:r>
              <a:rPr lang="en-US" sz="1400" dirty="0"/>
              <a:t>docker: </a:t>
            </a:r>
            <a:r>
              <a:rPr lang="en-US" sz="1400" dirty="0">
                <a:hlinkClick r:id="rId4"/>
              </a:rPr>
              <a:t>https://habr.com/ru/companies/flant/articles/336654/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ru-RU" sz="1400" dirty="0"/>
              <a:t>на </a:t>
            </a:r>
            <a:r>
              <a:rPr lang="en-US" sz="1400" dirty="0"/>
              <a:t>mac m1: </a:t>
            </a:r>
            <a:r>
              <a:rPr lang="en-US" sz="1400" dirty="0">
                <a:hlinkClick r:id="rId5"/>
              </a:rPr>
              <a:t>https://habr.com/ru/companies/evrone/articles/716630/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Оптимизация сборки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https://habr.com/ru/companies/first/articles/702168/</a:t>
            </a:r>
            <a:r>
              <a:rPr lang="en-US" sz="1400" dirty="0"/>
              <a:t> 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800" b="1" dirty="0"/>
              <a:t>Развертывание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Развертывание </a:t>
            </a:r>
            <a:r>
              <a:rPr lang="en-US" sz="1400" dirty="0"/>
              <a:t>ML </a:t>
            </a:r>
            <a:r>
              <a:rPr lang="ru-RU" sz="1400" dirty="0"/>
              <a:t>модели в </a:t>
            </a:r>
            <a:r>
              <a:rPr lang="en-US" sz="1400" dirty="0"/>
              <a:t>Docker</a:t>
            </a:r>
            <a:r>
              <a:rPr lang="ru-RU" sz="1400" dirty="0"/>
              <a:t>: </a:t>
            </a:r>
            <a:r>
              <a:rPr lang="en-US" sz="1400" dirty="0">
                <a:hlinkClick r:id="rId7"/>
              </a:rPr>
              <a:t>https://habr.com/ru/articles/548910/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Простой </a:t>
            </a:r>
            <a:r>
              <a:rPr lang="en-US" sz="1400" dirty="0"/>
              <a:t>ML </a:t>
            </a:r>
            <a:r>
              <a:rPr lang="ru-RU" sz="1400" dirty="0"/>
              <a:t>веб-сервис на </a:t>
            </a:r>
            <a:r>
              <a:rPr lang="en-US" sz="1400" dirty="0" err="1"/>
              <a:t>FastAPI</a:t>
            </a:r>
            <a:r>
              <a:rPr lang="ru-RU" sz="1400" dirty="0"/>
              <a:t>: </a:t>
            </a:r>
            <a:r>
              <a:rPr lang="en-US" sz="1400" dirty="0">
                <a:hlinkClick r:id="rId8"/>
              </a:rPr>
              <a:t>https://habr.com/ru/articles/729380/</a:t>
            </a:r>
            <a:r>
              <a:rPr lang="ru-RU" sz="1400" dirty="0"/>
              <a:t> 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311150">
              <a:lnSpc>
                <a:spcPct val="100000"/>
              </a:lnSpc>
              <a:buSzPts val="1300"/>
              <a:buFont typeface="Roboto"/>
              <a:buAutoNum type="arabicPeriod"/>
            </a:pPr>
            <a:r>
              <a:rPr lang="en-US" sz="1800" b="1" dirty="0"/>
              <a:t>Docker Compose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по </a:t>
            </a:r>
            <a:r>
              <a:rPr lang="en-US" sz="1400" dirty="0"/>
              <a:t>Docker Compose </a:t>
            </a:r>
            <a:r>
              <a:rPr lang="ru-RU" sz="1400" dirty="0"/>
              <a:t>для начинающих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https://habr.com/ru/companies/ruvds/articles/450312/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Compose: </a:t>
            </a:r>
            <a:r>
              <a:rPr lang="en-US" sz="1400" dirty="0">
                <a:hlinkClick r:id="rId10"/>
              </a:rPr>
              <a:t>https://habr.com/ru/companies/otus/articles/731854/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en-US" b="1" dirty="0"/>
              <a:t>Flask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Учебник по </a:t>
            </a:r>
            <a:r>
              <a:rPr lang="en-US" sz="1400" dirty="0"/>
              <a:t>Flask: </a:t>
            </a:r>
            <a:r>
              <a:rPr lang="en-US" sz="1400" dirty="0">
                <a:hlinkClick r:id="rId11"/>
              </a:rPr>
              <a:t>https://habr.com/ru/articles/346306/</a:t>
            </a:r>
            <a:r>
              <a:rPr lang="en-US" sz="1400" dirty="0"/>
              <a:t> </a:t>
            </a:r>
            <a:endParaRPr lang="ru-RU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85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Механизмы </a:t>
            </a:r>
            <a:r>
              <a:rPr lang="ru-RU" sz="1300" dirty="0" err="1">
                <a:latin typeface="Roboto"/>
                <a:ea typeface="Roboto"/>
                <a:cs typeface="Roboto"/>
                <a:sym typeface="Roboto"/>
              </a:rPr>
              <a:t>контейниризации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645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Запуск контейнера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3593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Сборка контейнера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Compose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579517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973141"/>
            <a:ext cx="12700" cy="57951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52658"/>
            <a:ext cx="600" cy="579517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2176"/>
            <a:ext cx="12700" cy="5795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711693"/>
            <a:ext cx="12700" cy="57951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6539A90-06AC-8946-A29E-7B33C459CCF6}"/>
              </a:ext>
            </a:extLst>
          </p:cNvPr>
          <p:cNvGrpSpPr/>
          <p:nvPr/>
        </p:nvGrpSpPr>
        <p:grpSpPr>
          <a:xfrm>
            <a:off x="5775022" y="1104087"/>
            <a:ext cx="2278070" cy="1839989"/>
            <a:chOff x="4481794" y="1270785"/>
            <a:chExt cx="2278070" cy="18399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E64C8-88A3-974F-8842-CB97BB5E5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980"/>
            <a:stretch/>
          </p:blipFill>
          <p:spPr>
            <a:xfrm>
              <a:off x="4760850" y="1270785"/>
              <a:ext cx="1719958" cy="9495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4E7A0-9F4B-E347-B662-17623C7C1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20"/>
            <a:stretch/>
          </p:blipFill>
          <p:spPr>
            <a:xfrm>
              <a:off x="4481794" y="2161242"/>
              <a:ext cx="2278070" cy="94953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FAB09C8-95A1-984B-B06A-2EF5FEF3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40" y="3036559"/>
            <a:ext cx="3324896" cy="159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Рефлексия</a:t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u-RU" dirty="0"/>
              <a:t>Выбор темы и организация проектной работы</a:t>
            </a:r>
          </a:p>
        </p:txBody>
      </p:sp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1BBEA119-5E64-794C-9879-843DC3D9814F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7;p36">
            <a:extLst>
              <a:ext uri="{FF2B5EF4-FFF2-40B4-BE49-F238E27FC236}">
                <a16:creationId xmlns:a16="http://schemas.microsoft.com/office/drawing/2014/main" id="{46F47711-9D3B-078E-596D-A5F6F868CEE0}"/>
              </a:ext>
            </a:extLst>
          </p:cNvPr>
          <p:cNvSpPr/>
          <p:nvPr/>
        </p:nvSpPr>
        <p:spPr>
          <a:xfrm>
            <a:off x="6837345" y="4106661"/>
            <a:ext cx="1429572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6"/>
          <p:cNvSpPr/>
          <p:nvPr/>
        </p:nvSpPr>
        <p:spPr>
          <a:xfrm>
            <a:off x="2742593" y="3686074"/>
            <a:ext cx="2056385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Рекомендательные системы в продакшн</a:t>
            </a:r>
          </a:p>
        </p:txBody>
      </p:sp>
      <p:sp>
        <p:nvSpPr>
          <p:cNvPr id="194" name="Google Shape;194;p36"/>
          <p:cNvSpPr/>
          <p:nvPr/>
        </p:nvSpPr>
        <p:spPr>
          <a:xfrm>
            <a:off x="293540" y="1233418"/>
            <a:ext cx="2143598" cy="8222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Современные методы рекомендаций</a:t>
            </a:r>
          </a:p>
        </p:txBody>
      </p:sp>
      <p:sp>
        <p:nvSpPr>
          <p:cNvPr id="191" name="Google Shape;191;p36"/>
          <p:cNvSpPr/>
          <p:nvPr/>
        </p:nvSpPr>
        <p:spPr>
          <a:xfrm>
            <a:off x="6461394" y="1179944"/>
            <a:ext cx="2121386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От классического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к персонализации</a:t>
            </a:r>
            <a:endParaRPr sz="1300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7" name="Google Shape;196;p36">
            <a:extLst>
              <a:ext uri="{FF2B5EF4-FFF2-40B4-BE49-F238E27FC236}">
                <a16:creationId xmlns:a16="http://schemas.microsoft.com/office/drawing/2014/main" id="{005A86CA-87FF-7853-3329-B7DB7E7C7C54}"/>
              </a:ext>
            </a:extLst>
          </p:cNvPr>
          <p:cNvCxnSpPr>
            <a:cxnSpLocks/>
            <a:stCxn id="152" idx="2"/>
            <a:endCxn id="153" idx="6"/>
          </p:cNvCxnSpPr>
          <p:nvPr/>
        </p:nvCxnSpPr>
        <p:spPr>
          <a:xfrm rot="10800000">
            <a:off x="4464421" y="1838918"/>
            <a:ext cx="2276091" cy="1119838"/>
          </a:xfrm>
          <a:prstGeom prst="curvedConnector3">
            <a:avLst>
              <a:gd name="adj1" fmla="val 50000"/>
            </a:avLst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196;p36">
            <a:extLst>
              <a:ext uri="{FF2B5EF4-FFF2-40B4-BE49-F238E27FC236}">
                <a16:creationId xmlns:a16="http://schemas.microsoft.com/office/drawing/2014/main" id="{02305CD2-59BE-F645-E787-A7A3BFB93529}"/>
              </a:ext>
            </a:extLst>
          </p:cNvPr>
          <p:cNvCxnSpPr>
            <a:cxnSpLocks/>
            <a:stCxn id="160" idx="2"/>
            <a:endCxn id="155" idx="6"/>
          </p:cNvCxnSpPr>
          <p:nvPr/>
        </p:nvCxnSpPr>
        <p:spPr>
          <a:xfrm rot="10800000">
            <a:off x="2807483" y="4478227"/>
            <a:ext cx="3551063" cy="6024"/>
          </a:xfrm>
          <a:prstGeom prst="curvedConnector3">
            <a:avLst>
              <a:gd name="adj1" fmla="val 50000"/>
            </a:avLst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196;p36">
            <a:extLst>
              <a:ext uri="{FF2B5EF4-FFF2-40B4-BE49-F238E27FC236}">
                <a16:creationId xmlns:a16="http://schemas.microsoft.com/office/drawing/2014/main" id="{63C7D9DE-688A-37FA-8E0F-5F5F08DBA00F}"/>
              </a:ext>
            </a:extLst>
          </p:cNvPr>
          <p:cNvCxnSpPr>
            <a:cxnSpLocks/>
            <a:stCxn id="154" idx="2"/>
            <a:endCxn id="155" idx="2"/>
          </p:cNvCxnSpPr>
          <p:nvPr/>
        </p:nvCxnSpPr>
        <p:spPr>
          <a:xfrm rot="10800000" flipH="1" flipV="1">
            <a:off x="1736854" y="2208811"/>
            <a:ext cx="655159" cy="2269416"/>
          </a:xfrm>
          <a:prstGeom prst="curvedConnector3">
            <a:avLst>
              <a:gd name="adj1" fmla="val -34892"/>
            </a:avLst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196;p36">
            <a:extLst>
              <a:ext uri="{FF2B5EF4-FFF2-40B4-BE49-F238E27FC236}">
                <a16:creationId xmlns:a16="http://schemas.microsoft.com/office/drawing/2014/main" id="{1D8BFEB7-4083-1154-30CA-3F31269D74A2}"/>
              </a:ext>
            </a:extLst>
          </p:cNvPr>
          <p:cNvCxnSpPr>
            <a:cxnSpLocks/>
            <a:stCxn id="153" idx="2"/>
            <a:endCxn id="154" idx="6"/>
          </p:cNvCxnSpPr>
          <p:nvPr/>
        </p:nvCxnSpPr>
        <p:spPr>
          <a:xfrm rot="10800000" flipV="1">
            <a:off x="2214644" y="1838917"/>
            <a:ext cx="1834309" cy="369893"/>
          </a:xfrm>
          <a:prstGeom prst="curvedConnector3">
            <a:avLst>
              <a:gd name="adj1" fmla="val 50000"/>
            </a:avLst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196;p36">
            <a:extLst>
              <a:ext uri="{FF2B5EF4-FFF2-40B4-BE49-F238E27FC236}">
                <a16:creationId xmlns:a16="http://schemas.microsoft.com/office/drawing/2014/main" id="{E7363D1A-FC89-975B-47E1-090F28923686}"/>
              </a:ext>
            </a:extLst>
          </p:cNvPr>
          <p:cNvCxnSpPr>
            <a:cxnSpLocks/>
            <a:stCxn id="143" idx="4"/>
            <a:endCxn id="152" idx="6"/>
          </p:cNvCxnSpPr>
          <p:nvPr/>
        </p:nvCxnSpPr>
        <p:spPr>
          <a:xfrm rot="5400000">
            <a:off x="7250807" y="1841827"/>
            <a:ext cx="1022102" cy="1211757"/>
          </a:xfrm>
          <a:prstGeom prst="curvedConnector2">
            <a:avLst/>
          </a:prstGeom>
          <a:noFill/>
          <a:ln w="317500" cap="sq" cmpd="sng">
            <a:solidFill>
              <a:schemeClr val="tx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tx1"/>
                </a:solidFill>
              </a:rPr>
              <a:t>Карта курса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ru-RU" dirty="0">
                <a:solidFill>
                  <a:schemeClr val="tx1"/>
                </a:solidFill>
              </a:rPr>
              <a:t>Рекомендательные системы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3010887" y="1065241"/>
            <a:ext cx="2491598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Контентные и гибридные методы рекомендаций</a:t>
            </a:r>
          </a:p>
        </p:txBody>
      </p:sp>
      <p:cxnSp>
        <p:nvCxnSpPr>
          <p:cNvPr id="196" name="Google Shape;196;p36"/>
          <p:cNvCxnSpPr>
            <a:cxnSpLocks/>
            <a:stCxn id="143" idx="4"/>
            <a:endCxn id="152" idx="6"/>
          </p:cNvCxnSpPr>
          <p:nvPr/>
        </p:nvCxnSpPr>
        <p:spPr>
          <a:xfrm rot="5400000">
            <a:off x="7250807" y="1841827"/>
            <a:ext cx="1022102" cy="1211757"/>
          </a:xfrm>
          <a:prstGeom prst="curvedConnector2">
            <a:avLst/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F44116BD-3967-2070-FE09-AFB751269B8C}"/>
              </a:ext>
            </a:extLst>
          </p:cNvPr>
          <p:cNvSpPr/>
          <p:nvPr/>
        </p:nvSpPr>
        <p:spPr>
          <a:xfrm>
            <a:off x="8160002" y="1521186"/>
            <a:ext cx="415468" cy="41546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1</a:t>
            </a:r>
            <a:endParaRPr lang="ru-RU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4042C03-9D5D-EE78-292E-32621C7CEF8E}"/>
              </a:ext>
            </a:extLst>
          </p:cNvPr>
          <p:cNvSpPr/>
          <p:nvPr/>
        </p:nvSpPr>
        <p:spPr>
          <a:xfrm>
            <a:off x="6740511" y="2751022"/>
            <a:ext cx="415468" cy="41546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2</a:t>
            </a:r>
            <a:endParaRPr lang="ru-RU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C76ADBA-C0D3-2DEE-8448-009D008A5C81}"/>
              </a:ext>
            </a:extLst>
          </p:cNvPr>
          <p:cNvSpPr/>
          <p:nvPr/>
        </p:nvSpPr>
        <p:spPr>
          <a:xfrm>
            <a:off x="4048952" y="1631184"/>
            <a:ext cx="415468" cy="41546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3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E5E56917-9AFC-372D-998B-3347A6A3DB27}"/>
              </a:ext>
            </a:extLst>
          </p:cNvPr>
          <p:cNvSpPr>
            <a:spLocks noChangeAspect="1"/>
          </p:cNvSpPr>
          <p:nvPr/>
        </p:nvSpPr>
        <p:spPr>
          <a:xfrm>
            <a:off x="1736855" y="1969917"/>
            <a:ext cx="477788" cy="47778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4</a:t>
            </a:r>
            <a:endParaRPr lang="ru-RU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E5BBAD3-A4F4-529F-2BF5-E1BB5085CF53}"/>
              </a:ext>
            </a:extLst>
          </p:cNvPr>
          <p:cNvSpPr/>
          <p:nvPr/>
        </p:nvSpPr>
        <p:spPr>
          <a:xfrm>
            <a:off x="2392014" y="4270493"/>
            <a:ext cx="415468" cy="4154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5</a:t>
            </a:r>
          </a:p>
        </p:txBody>
      </p:sp>
      <p:cxnSp>
        <p:nvCxnSpPr>
          <p:cNvPr id="165" name="Google Shape;196;p36">
            <a:extLst>
              <a:ext uri="{FF2B5EF4-FFF2-40B4-BE49-F238E27FC236}">
                <a16:creationId xmlns:a16="http://schemas.microsoft.com/office/drawing/2014/main" id="{B994D247-1D40-7641-AF21-6EC9011667A0}"/>
              </a:ext>
            </a:extLst>
          </p:cNvPr>
          <p:cNvCxnSpPr>
            <a:cxnSpLocks/>
            <a:stCxn id="152" idx="2"/>
            <a:endCxn id="153" idx="6"/>
          </p:cNvCxnSpPr>
          <p:nvPr/>
        </p:nvCxnSpPr>
        <p:spPr>
          <a:xfrm rot="10800000">
            <a:off x="4464421" y="1838918"/>
            <a:ext cx="2276091" cy="111983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8" name="Google Shape;196;p36">
            <a:extLst>
              <a:ext uri="{FF2B5EF4-FFF2-40B4-BE49-F238E27FC236}">
                <a16:creationId xmlns:a16="http://schemas.microsoft.com/office/drawing/2014/main" id="{3AFF8C00-9291-B7E5-7990-AD1AE3A3A8E3}"/>
              </a:ext>
            </a:extLst>
          </p:cNvPr>
          <p:cNvCxnSpPr>
            <a:cxnSpLocks/>
            <a:stCxn id="153" idx="2"/>
            <a:endCxn id="154" idx="6"/>
          </p:cNvCxnSpPr>
          <p:nvPr/>
        </p:nvCxnSpPr>
        <p:spPr>
          <a:xfrm rot="10800000" flipV="1">
            <a:off x="2214644" y="1838917"/>
            <a:ext cx="1834309" cy="36989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1" name="Google Shape;196;p36">
            <a:extLst>
              <a:ext uri="{FF2B5EF4-FFF2-40B4-BE49-F238E27FC236}">
                <a16:creationId xmlns:a16="http://schemas.microsoft.com/office/drawing/2014/main" id="{7F8CC97A-8279-EA9E-23EF-912B4D73E702}"/>
              </a:ext>
            </a:extLst>
          </p:cNvPr>
          <p:cNvCxnSpPr>
            <a:cxnSpLocks/>
            <a:stCxn id="154" idx="2"/>
            <a:endCxn id="155" idx="2"/>
          </p:cNvCxnSpPr>
          <p:nvPr/>
        </p:nvCxnSpPr>
        <p:spPr>
          <a:xfrm rot="10800000" flipH="1" flipV="1">
            <a:off x="1736854" y="2208811"/>
            <a:ext cx="655159" cy="2269416"/>
          </a:xfrm>
          <a:prstGeom prst="curvedConnector3">
            <a:avLst>
              <a:gd name="adj1" fmla="val -34892"/>
            </a:avLst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6" name="Google Shape;196;p36">
            <a:extLst>
              <a:ext uri="{FF2B5EF4-FFF2-40B4-BE49-F238E27FC236}">
                <a16:creationId xmlns:a16="http://schemas.microsoft.com/office/drawing/2014/main" id="{E6C850B4-3502-A845-C5F8-D0854B82EC1B}"/>
              </a:ext>
            </a:extLst>
          </p:cNvPr>
          <p:cNvCxnSpPr>
            <a:cxnSpLocks/>
            <a:stCxn id="155" idx="6"/>
            <a:endCxn id="160" idx="2"/>
          </p:cNvCxnSpPr>
          <p:nvPr/>
        </p:nvCxnSpPr>
        <p:spPr>
          <a:xfrm>
            <a:off x="2807482" y="4478227"/>
            <a:ext cx="3551063" cy="602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7" name="Google Shape;196;p36">
            <a:extLst>
              <a:ext uri="{FF2B5EF4-FFF2-40B4-BE49-F238E27FC236}">
                <a16:creationId xmlns:a16="http://schemas.microsoft.com/office/drawing/2014/main" id="{CA64937D-7BF4-8E31-2C6E-F51E978E98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5092" y="2887922"/>
            <a:ext cx="247665" cy="154345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Arrow: Down 323">
            <a:extLst>
              <a:ext uri="{FF2B5EF4-FFF2-40B4-BE49-F238E27FC236}">
                <a16:creationId xmlns:a16="http://schemas.microsoft.com/office/drawing/2014/main" id="{57C4075D-F6D3-611B-F620-2F646AFEAB95}"/>
              </a:ext>
            </a:extLst>
          </p:cNvPr>
          <p:cNvSpPr/>
          <p:nvPr/>
        </p:nvSpPr>
        <p:spPr>
          <a:xfrm>
            <a:off x="2352898" y="3659360"/>
            <a:ext cx="484632" cy="545911"/>
          </a:xfrm>
          <a:prstGeom prst="downArrow">
            <a:avLst>
              <a:gd name="adj1" fmla="val 66933"/>
              <a:gd name="adj2" fmla="val 50000"/>
            </a:avLst>
          </a:prstGeom>
          <a:solidFill>
            <a:schemeClr val="accent1">
              <a:lumMod val="75000"/>
            </a:schemeClr>
          </a:solidFill>
          <a:ln w="19050"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ctr"/>
            <a:endParaRPr lang="ru-RU" b="1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3D223195-F0B5-6505-F821-2BDEAAE69919}"/>
              </a:ext>
            </a:extLst>
          </p:cNvPr>
          <p:cNvSpPr txBox="1">
            <a:spLocks noChangeAspect="1"/>
          </p:cNvSpPr>
          <p:nvPr/>
        </p:nvSpPr>
        <p:spPr>
          <a:xfrm>
            <a:off x="2362229" y="3638827"/>
            <a:ext cx="465970" cy="49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</a:t>
            </a:r>
            <a:endParaRPr lang="ru-RU" sz="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A7FA81D2-A6AD-4F50-8FE6-5C636A466B8A}"/>
              </a:ext>
            </a:extLst>
          </p:cNvPr>
          <p:cNvGrpSpPr/>
          <p:nvPr/>
        </p:nvGrpSpPr>
        <p:grpSpPr>
          <a:xfrm>
            <a:off x="6358545" y="4244851"/>
            <a:ext cx="478800" cy="478800"/>
            <a:chOff x="4737136" y="4278905"/>
            <a:chExt cx="478800" cy="47880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E714CEE-778D-20A8-D633-18CBC3790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7136" y="4278905"/>
              <a:ext cx="478800" cy="478800"/>
            </a:xfrm>
            <a:prstGeom prst="ellipse">
              <a:avLst/>
            </a:prstGeom>
            <a:solidFill>
              <a:srgbClr val="8B8EE3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162000" tIns="91425" rIns="162000" bIns="91425" anchor="ctr" anchorCtr="0">
              <a:noAutofit/>
            </a:bodyPr>
            <a:lstStyle/>
            <a:p>
              <a:pPr algn="ctr"/>
              <a:endParaRPr lang="ru-RU" b="1" dirty="0">
                <a:solidFill>
                  <a:schemeClr val="bg1"/>
                </a:solidFill>
                <a:latin typeface="Roboto"/>
                <a:ea typeface="Roboto"/>
                <a:cs typeface="Roboto"/>
              </a:endParaRPr>
            </a:p>
          </p:txBody>
        </p:sp>
        <p:pic>
          <p:nvPicPr>
            <p:cNvPr id="533" name="Graphic 532" descr="Race Flag with solid fill">
              <a:extLst>
                <a:ext uri="{FF2B5EF4-FFF2-40B4-BE49-F238E27FC236}">
                  <a16:creationId xmlns:a16="http://schemas.microsoft.com/office/drawing/2014/main" id="{9909BC32-6C59-CEB7-9CE1-03FEAA980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75373" y="4330107"/>
              <a:ext cx="402336" cy="402336"/>
            </a:xfrm>
            <a:prstGeom prst="rect">
              <a:avLst/>
            </a:prstGeom>
          </p:spPr>
        </p:pic>
      </p:grpSp>
      <p:sp>
        <p:nvSpPr>
          <p:cNvPr id="136" name="Google Shape;192;p36">
            <a:extLst>
              <a:ext uri="{FF2B5EF4-FFF2-40B4-BE49-F238E27FC236}">
                <a16:creationId xmlns:a16="http://schemas.microsoft.com/office/drawing/2014/main" id="{1F4778F4-E544-3C46-B9B2-64D11DD18A88}"/>
              </a:ext>
            </a:extLst>
          </p:cNvPr>
          <p:cNvSpPr/>
          <p:nvPr/>
        </p:nvSpPr>
        <p:spPr>
          <a:xfrm>
            <a:off x="5800661" y="1939679"/>
            <a:ext cx="2179977" cy="579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Классические методы рекомендаций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093043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Особенности работы с большими объемами данных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341211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Docker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Структура, применение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, деплой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13086" y="1777416"/>
            <a:ext cx="60732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053552" y="2436950"/>
            <a:ext cx="192639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591900"/>
              </p:ext>
            </p:extLst>
          </p:nvPr>
        </p:nvGraphicFramePr>
        <p:xfrm>
          <a:off x="5097951" y="549114"/>
          <a:ext cx="2129766" cy="304800"/>
        </p:xfrm>
        <a:graphic>
          <a:graphicData uri="http://schemas.openxmlformats.org/drawingml/2006/table">
            <a:tbl>
              <a:tblPr firstRow="1" bandRow="1"/>
              <a:tblGrid>
                <a:gridCol w="35496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17171" y="345622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2 -</a:t>
            </a:r>
          </a:p>
        </p:txBody>
      </p:sp>
      <p:sp>
        <p:nvSpPr>
          <p:cNvPr id="28" name="Google Shape;271;p44">
            <a:extLst>
              <a:ext uri="{FF2B5EF4-FFF2-40B4-BE49-F238E27FC236}">
                <a16:creationId xmlns:a16="http://schemas.microsoft.com/office/drawing/2014/main" id="{005DACA9-53FC-BB4C-8427-1FCE77B838EC}"/>
              </a:ext>
            </a:extLst>
          </p:cNvPr>
          <p:cNvSpPr/>
          <p:nvPr/>
        </p:nvSpPr>
        <p:spPr>
          <a:xfrm>
            <a:off x="2226713" y="2654458"/>
            <a:ext cx="5355965" cy="592238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Внедрение рекомендательных систем на практике. </a:t>
            </a:r>
            <a:r>
              <a:rPr lang="ru-RU" dirty="0" err="1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Микросервисы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.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71249C9-D6DF-0D4F-9D52-31A1B8118156}"/>
              </a:ext>
            </a:extLst>
          </p:cNvPr>
          <p:cNvCxnSpPr>
            <a:cxnSpLocks/>
            <a:stCxn id="271" idx="2"/>
            <a:endCxn id="28" idx="1"/>
          </p:cNvCxnSpPr>
          <p:nvPr/>
        </p:nvCxnSpPr>
        <p:spPr>
          <a:xfrm rot="16200000" flipH="1">
            <a:off x="1383319" y="2107183"/>
            <a:ext cx="12668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197067"/>
              </p:ext>
            </p:extLst>
          </p:nvPr>
        </p:nvGraphicFramePr>
        <p:xfrm>
          <a:off x="846750" y="1649963"/>
          <a:ext cx="7239000" cy="6911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ym typeface="Roboto"/>
                        </a:rPr>
                        <a:t>docker, </a:t>
                      </a:r>
                      <a:r>
                        <a:rPr lang="ru-RU" sz="1300" dirty="0">
                          <a:sym typeface="Roboto"/>
                        </a:rPr>
                        <a:t>для чего он используется и где применяется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Научиться использовать </a:t>
                      </a:r>
                      <a:r>
                        <a:rPr lang="en-US" sz="1300" dirty="0">
                          <a:sym typeface="Roboto"/>
                        </a:rPr>
                        <a:t>docker </a:t>
                      </a:r>
                      <a:r>
                        <a:rPr lang="ru-RU" sz="1300" dirty="0">
                          <a:sym typeface="Roboto"/>
                        </a:rPr>
                        <a:t>для упаковки</a:t>
                      </a:r>
                      <a:r>
                        <a:rPr lang="en-US" sz="1300" dirty="0">
                          <a:sym typeface="Roboto"/>
                        </a:rPr>
                        <a:t> </a:t>
                      </a:r>
                      <a:r>
                        <a:rPr lang="ru-RU" sz="1300" dirty="0">
                          <a:sym typeface="Roboto"/>
                        </a:rPr>
                        <a:t>своего кода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Смысл</a:t>
            </a:r>
            <a:endParaRPr dirty="0"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590747848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Изолирование окружения от хоста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Подготовка кода к развертыванию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1872</Words>
  <Application>Microsoft Macintosh PowerPoint</Application>
  <PresentationFormat>On-screen Show (16:9)</PresentationFormat>
  <Paragraphs>346</Paragraphs>
  <Slides>53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AkayaTelivigala</vt:lpstr>
      <vt:lpstr>Roboto</vt:lpstr>
      <vt:lpstr>Google Sans</vt:lpstr>
      <vt:lpstr>Arial</vt:lpstr>
      <vt:lpstr>Courier New</vt:lpstr>
      <vt:lpstr>Светлая тема</vt:lpstr>
      <vt:lpstr>Светлая тема</vt:lpstr>
      <vt:lpstr>Recommendation Systems Docker: Структура, применение, деплой</vt:lpstr>
      <vt:lpstr>Проверить, идет ли запись</vt:lpstr>
      <vt:lpstr>Recommendation Systems Docker</vt:lpstr>
      <vt:lpstr>Правила вебинара</vt:lpstr>
      <vt:lpstr>Маршрут вебинара</vt:lpstr>
      <vt:lpstr>Карта курса “Рекомендательные системы”</vt:lpstr>
      <vt:lpstr>Программа курса</vt:lpstr>
      <vt:lpstr>Цели вебинара</vt:lpstr>
      <vt:lpstr>Смысл</vt:lpstr>
      <vt:lpstr>Docker</vt:lpstr>
      <vt:lpstr>Virtualization vs containerization</vt:lpstr>
      <vt:lpstr>Механизмы контейнеризации</vt:lpstr>
      <vt:lpstr>chroot</vt:lpstr>
      <vt:lpstr>systemd-nspawn</vt:lpstr>
      <vt:lpstr>LXC</vt:lpstr>
      <vt:lpstr>PowerPoint Presentation</vt:lpstr>
      <vt:lpstr>PowerPoint Presentation</vt:lpstr>
      <vt:lpstr>Deployment</vt:lpstr>
      <vt:lpstr>Docker</vt:lpstr>
      <vt:lpstr>Unionfs</vt:lpstr>
      <vt:lpstr>Docker image -&gt; Docker container</vt:lpstr>
      <vt:lpstr>Docker unionfs</vt:lpstr>
      <vt:lpstr>Docker unionfs - пример</vt:lpstr>
      <vt:lpstr>Docker data volumes</vt:lpstr>
      <vt:lpstr>Docker сеть Bridge network</vt:lpstr>
      <vt:lpstr>Docker port mapping</vt:lpstr>
      <vt:lpstr>Docker hub</vt:lpstr>
      <vt:lpstr>Docker основные команды</vt:lpstr>
      <vt:lpstr>PowerPoint Presentation</vt:lpstr>
      <vt:lpstr>Сборка образа</vt:lpstr>
      <vt:lpstr>Dockerfile</vt:lpstr>
      <vt:lpstr>Пишем dockerfile</vt:lpstr>
      <vt:lpstr>Собираем image</vt:lpstr>
      <vt:lpstr>Docker images</vt:lpstr>
      <vt:lpstr>Запускаем наш контейнер</vt:lpstr>
      <vt:lpstr>Пишем dockerfile</vt:lpstr>
      <vt:lpstr>Выполнить скрипт сразу после запуска</vt:lpstr>
      <vt:lpstr>Вопросы?</vt:lpstr>
      <vt:lpstr>Практика</vt:lpstr>
      <vt:lpstr>Практика</vt:lpstr>
      <vt:lpstr>Практика – простой контейнер</vt:lpstr>
      <vt:lpstr>Практика – jupyter notebook в контейнере </vt:lpstr>
      <vt:lpstr>Развернуть ML модель в Docker с использованием Flask и FastAPI</vt:lpstr>
      <vt:lpstr>Развернуть ML модель в Docker с использованием Flask и FastAPI</vt:lpstr>
      <vt:lpstr>Развернуть ML модель в Docker с использованием Flask и FastAPI</vt:lpstr>
      <vt:lpstr>Развернуть ML модель в Docker Compose</vt:lpstr>
      <vt:lpstr>Развернуть ML модель в Docker Compose</vt:lpstr>
      <vt:lpstr>Развернуть ML модель в Docker Compose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56</cp:revision>
  <dcterms:modified xsi:type="dcterms:W3CDTF">2024-08-27T13:24:11Z</dcterms:modified>
</cp:coreProperties>
</file>